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sldIdLst>
    <p:sldId id="256" r:id="rId2"/>
    <p:sldId id="322" r:id="rId3"/>
    <p:sldId id="293" r:id="rId4"/>
    <p:sldId id="321" r:id="rId5"/>
    <p:sldId id="263" r:id="rId6"/>
    <p:sldId id="281" r:id="rId7"/>
    <p:sldId id="285" r:id="rId8"/>
    <p:sldId id="286" r:id="rId9"/>
    <p:sldId id="289" r:id="rId10"/>
    <p:sldId id="287" r:id="rId11"/>
    <p:sldId id="288" r:id="rId12"/>
    <p:sldId id="290" r:id="rId13"/>
    <p:sldId id="283" r:id="rId14"/>
    <p:sldId id="291" r:id="rId15"/>
    <p:sldId id="295" r:id="rId16"/>
    <p:sldId id="292" r:id="rId17"/>
    <p:sldId id="294" r:id="rId18"/>
    <p:sldId id="296" r:id="rId19"/>
    <p:sldId id="297" r:id="rId20"/>
    <p:sldId id="298" r:id="rId21"/>
    <p:sldId id="300" r:id="rId22"/>
    <p:sldId id="301" r:id="rId23"/>
    <p:sldId id="284" r:id="rId24"/>
    <p:sldId id="258" r:id="rId25"/>
    <p:sldId id="265" r:id="rId26"/>
    <p:sldId id="270" r:id="rId27"/>
    <p:sldId id="262" r:id="rId28"/>
    <p:sldId id="264" r:id="rId29"/>
    <p:sldId id="329" r:id="rId30"/>
    <p:sldId id="273" r:id="rId31"/>
    <p:sldId id="274" r:id="rId32"/>
    <p:sldId id="271" r:id="rId33"/>
    <p:sldId id="272" r:id="rId34"/>
    <p:sldId id="267" r:id="rId35"/>
    <p:sldId id="268" r:id="rId36"/>
    <p:sldId id="323" r:id="rId37"/>
    <p:sldId id="261" r:id="rId38"/>
    <p:sldId id="277" r:id="rId39"/>
    <p:sldId id="278" r:id="rId40"/>
    <p:sldId id="279" r:id="rId41"/>
    <p:sldId id="280" r:id="rId42"/>
    <p:sldId id="324" r:id="rId43"/>
    <p:sldId id="303" r:id="rId44"/>
    <p:sldId id="304" r:id="rId45"/>
    <p:sldId id="305" r:id="rId46"/>
    <p:sldId id="306" r:id="rId47"/>
    <p:sldId id="309" r:id="rId48"/>
    <p:sldId id="310" r:id="rId49"/>
    <p:sldId id="325" r:id="rId50"/>
    <p:sldId id="307" r:id="rId51"/>
    <p:sldId id="308" r:id="rId52"/>
    <p:sldId id="311" r:id="rId53"/>
    <p:sldId id="312" r:id="rId54"/>
    <p:sldId id="326" r:id="rId55"/>
    <p:sldId id="313" r:id="rId56"/>
    <p:sldId id="327" r:id="rId57"/>
    <p:sldId id="315" r:id="rId58"/>
    <p:sldId id="328" r:id="rId59"/>
    <p:sldId id="317" r:id="rId60"/>
    <p:sldId id="318" r:id="rId61"/>
    <p:sldId id="260" r:id="rId62"/>
    <p:sldId id="269" r:id="rId63"/>
    <p:sldId id="275"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77" autoAdjust="0"/>
  </p:normalViewPr>
  <p:slideViewPr>
    <p:cSldViewPr snapToGrid="0" snapToObjects="1">
      <p:cViewPr varScale="1">
        <p:scale>
          <a:sx n="110" d="100"/>
          <a:sy n="110" d="100"/>
        </p:scale>
        <p:origin x="-156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2" d="100"/>
          <a:sy n="112" d="100"/>
        </p:scale>
        <p:origin x="-264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5B39F9-868D-8D49-B73A-31F7DEDBDEAB}" type="datetimeFigureOut">
              <a:rPr lang="en-US" smtClean="0"/>
              <a:t>17/07/17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7B6129-AC04-1749-8268-C6C1613F1B30}" type="slidenum">
              <a:rPr lang="en-US" smtClean="0"/>
              <a:t>‹#›</a:t>
            </a:fld>
            <a:endParaRPr lang="en-US"/>
          </a:p>
        </p:txBody>
      </p:sp>
    </p:spTree>
    <p:extLst>
      <p:ext uri="{BB962C8B-B14F-4D97-AF65-F5344CB8AC3E}">
        <p14:creationId xmlns:p14="http://schemas.microsoft.com/office/powerpoint/2010/main" val="23739638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Tried to capture and squeeze out the most important and applicable</a:t>
            </a:r>
            <a:r>
              <a:rPr lang="en-US" baseline="0" dirty="0" smtClean="0"/>
              <a:t> bits from the conference.</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1</a:t>
            </a:fld>
            <a:endParaRPr lang="en-US"/>
          </a:p>
        </p:txBody>
      </p:sp>
    </p:spTree>
    <p:extLst>
      <p:ext uri="{BB962C8B-B14F-4D97-AF65-F5344CB8AC3E}">
        <p14:creationId xmlns:p14="http://schemas.microsoft.com/office/powerpoint/2010/main" val="4210388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Cut of gliders, cutting off the duplicated glider stream.</a:t>
            </a:r>
          </a:p>
          <a:p>
            <a:r>
              <a:rPr lang="en-US" dirty="0" smtClean="0"/>
              <a:t>Second cut off gliders, to cut</a:t>
            </a:r>
            <a:r>
              <a:rPr lang="en-US" baseline="0" dirty="0" smtClean="0"/>
              <a:t> off the first cut off gliders, to allow the stream of duplicated gliders to flow.</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cut off is enough to allow exactly 8 duplicated gliders to flow out = reading 8 bits from the contents of the memory cell.</a:t>
            </a:r>
            <a:endParaRPr lang="en-US" dirty="0" smtClean="0"/>
          </a:p>
        </p:txBody>
      </p:sp>
      <p:sp>
        <p:nvSpPr>
          <p:cNvPr id="4" name="Slide Number Placeholder 3"/>
          <p:cNvSpPr>
            <a:spLocks noGrp="1"/>
          </p:cNvSpPr>
          <p:nvPr>
            <p:ph type="sldNum" sz="quarter" idx="10"/>
          </p:nvPr>
        </p:nvSpPr>
        <p:spPr/>
        <p:txBody>
          <a:bodyPr/>
          <a:lstStyle/>
          <a:p>
            <a:fld id="{1C7B6129-AC04-1749-8268-C6C1613F1B30}" type="slidenum">
              <a:rPr lang="en-US" smtClean="0"/>
              <a:t>33</a:t>
            </a:fld>
            <a:endParaRPr lang="en-US"/>
          </a:p>
        </p:txBody>
      </p:sp>
    </p:spTree>
    <p:extLst>
      <p:ext uri="{BB962C8B-B14F-4D97-AF65-F5344CB8AC3E}">
        <p14:creationId xmlns:p14="http://schemas.microsoft.com/office/powerpoint/2010/main" val="204942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Second cut off gliders, to cut</a:t>
            </a:r>
            <a:r>
              <a:rPr lang="en-US" baseline="0" dirty="0" smtClean="0"/>
              <a:t> off the first cut off gliders, to allow the stream of duplicated gliders to flow.</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cut off is enough to allow exactly 8 duplicated gliders to flow out = reading 8 bits from the contents of the memory cell.</a:t>
            </a:r>
            <a:endParaRPr lang="en-US" dirty="0" smtClean="0"/>
          </a:p>
          <a:p>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34</a:t>
            </a:fld>
            <a:endParaRPr lang="en-US"/>
          </a:p>
        </p:txBody>
      </p:sp>
    </p:spTree>
    <p:extLst>
      <p:ext uri="{BB962C8B-B14F-4D97-AF65-F5344CB8AC3E}">
        <p14:creationId xmlns:p14="http://schemas.microsoft.com/office/powerpoint/2010/main" val="4002795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 – an 8 bit memory</a:t>
            </a:r>
            <a:r>
              <a:rPr lang="en-US" baseline="0" dirty="0" smtClean="0"/>
              <a:t> cell.</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35</a:t>
            </a:fld>
            <a:endParaRPr lang="en-US"/>
          </a:p>
        </p:txBody>
      </p:sp>
    </p:spTree>
    <p:extLst>
      <p:ext uri="{BB962C8B-B14F-4D97-AF65-F5344CB8AC3E}">
        <p14:creationId xmlns:p14="http://schemas.microsoft.com/office/powerpoint/2010/main" val="2814885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43</a:t>
            </a:fld>
            <a:endParaRPr lang="en-US"/>
          </a:p>
        </p:txBody>
      </p:sp>
    </p:spTree>
    <p:extLst>
      <p:ext uri="{BB962C8B-B14F-4D97-AF65-F5344CB8AC3E}">
        <p14:creationId xmlns:p14="http://schemas.microsoft.com/office/powerpoint/2010/main" val="1344071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44</a:t>
            </a:fld>
            <a:endParaRPr lang="en-US"/>
          </a:p>
        </p:txBody>
      </p:sp>
    </p:spTree>
    <p:extLst>
      <p:ext uri="{BB962C8B-B14F-4D97-AF65-F5344CB8AC3E}">
        <p14:creationId xmlns:p14="http://schemas.microsoft.com/office/powerpoint/2010/main" val="3385317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45</a:t>
            </a:fld>
            <a:endParaRPr lang="en-US"/>
          </a:p>
        </p:txBody>
      </p:sp>
    </p:spTree>
    <p:extLst>
      <p:ext uri="{BB962C8B-B14F-4D97-AF65-F5344CB8AC3E}">
        <p14:creationId xmlns:p14="http://schemas.microsoft.com/office/powerpoint/2010/main" val="3389135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46</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47</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48</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50</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Match a vowel, or try to match ‘bye’, or match a literal dot, or match two</a:t>
            </a:r>
            <a:r>
              <a:rPr lang="en-US" baseline="0" dirty="0" smtClean="0"/>
              <a:t> digits.</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3</a:t>
            </a:fld>
            <a:endParaRPr lang="en-US"/>
          </a:p>
        </p:txBody>
      </p:sp>
    </p:spTree>
    <p:extLst>
      <p:ext uri="{BB962C8B-B14F-4D97-AF65-F5344CB8AC3E}">
        <p14:creationId xmlns:p14="http://schemas.microsoft.com/office/powerpoint/2010/main" val="19171825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51</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52</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53</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55</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57</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7B6129-AC04-1749-8268-C6C1613F1B30}" type="slidenum">
              <a:rPr lang="en-US" smtClean="0"/>
              <a:t>59</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Stream allows to chain functions.</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60</a:t>
            </a:fld>
            <a:endParaRPr lang="en-US"/>
          </a:p>
        </p:txBody>
      </p:sp>
    </p:spTree>
    <p:extLst>
      <p:ext uri="{BB962C8B-B14F-4D97-AF65-F5344CB8AC3E}">
        <p14:creationId xmlns:p14="http://schemas.microsoft.com/office/powerpoint/2010/main" val="412879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very unproductive and hard to do.</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4</a:t>
            </a:fld>
            <a:endParaRPr lang="en-US"/>
          </a:p>
        </p:txBody>
      </p:sp>
    </p:spTree>
    <p:extLst>
      <p:ext uri="{BB962C8B-B14F-4D97-AF65-F5344CB8AC3E}">
        <p14:creationId xmlns:p14="http://schemas.microsoft.com/office/powerpoint/2010/main" val="2689336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mathematical equation is the Game of Life.</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24</a:t>
            </a:fld>
            <a:endParaRPr lang="en-US"/>
          </a:p>
        </p:txBody>
      </p:sp>
    </p:spTree>
    <p:extLst>
      <p:ext uri="{BB962C8B-B14F-4D97-AF65-F5344CB8AC3E}">
        <p14:creationId xmlns:p14="http://schemas.microsoft.com/office/powerpoint/2010/main" val="251590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a:t>
            </a:r>
            <a:r>
              <a:rPr lang="en-US" baseline="0" dirty="0" smtClean="0"/>
              <a:t> of versions of the Turing Machine have been built, some of them even from Lego.</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26</a:t>
            </a:fld>
            <a:endParaRPr lang="en-US"/>
          </a:p>
        </p:txBody>
      </p:sp>
    </p:spTree>
    <p:extLst>
      <p:ext uri="{BB962C8B-B14F-4D97-AF65-F5344CB8AC3E}">
        <p14:creationId xmlns:p14="http://schemas.microsoft.com/office/powerpoint/2010/main" val="4035377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to give idea about the scale of the complexity.</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27</a:t>
            </a:fld>
            <a:endParaRPr lang="en-US"/>
          </a:p>
        </p:txBody>
      </p:sp>
    </p:spTree>
    <p:extLst>
      <p:ext uri="{BB962C8B-B14F-4D97-AF65-F5344CB8AC3E}">
        <p14:creationId xmlns:p14="http://schemas.microsoft.com/office/powerpoint/2010/main" val="437537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Built</a:t>
            </a:r>
            <a:r>
              <a:rPr lang="en-US" baseline="0" dirty="0" smtClean="0"/>
              <a:t> from guns, which when colliding produce gliders.</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30</a:t>
            </a:fld>
            <a:endParaRPr lang="en-US"/>
          </a:p>
        </p:txBody>
      </p:sp>
    </p:spTree>
    <p:extLst>
      <p:ext uri="{BB962C8B-B14F-4D97-AF65-F5344CB8AC3E}">
        <p14:creationId xmlns:p14="http://schemas.microsoft.com/office/powerpoint/2010/main" val="45345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spinning in a circle</a:t>
            </a:r>
            <a:r>
              <a:rPr lang="en-US" baseline="0" dirty="0" smtClean="0"/>
              <a:t> </a:t>
            </a:r>
            <a:r>
              <a:rPr lang="en-US" dirty="0" smtClean="0"/>
              <a:t>gliders = 8 bits</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31</a:t>
            </a:fld>
            <a:endParaRPr lang="en-US"/>
          </a:p>
        </p:txBody>
      </p:sp>
    </p:spTree>
    <p:extLst>
      <p:ext uri="{BB962C8B-B14F-4D97-AF65-F5344CB8AC3E}">
        <p14:creationId xmlns:p14="http://schemas.microsoft.com/office/powerpoint/2010/main" val="3426693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Duplicator gliders. One goes back in the circle, the other goes out in the stream</a:t>
            </a:r>
            <a:endParaRPr lang="en-US" dirty="0"/>
          </a:p>
        </p:txBody>
      </p:sp>
      <p:sp>
        <p:nvSpPr>
          <p:cNvPr id="4" name="Slide Number Placeholder 3"/>
          <p:cNvSpPr>
            <a:spLocks noGrp="1"/>
          </p:cNvSpPr>
          <p:nvPr>
            <p:ph type="sldNum" sz="quarter" idx="10"/>
          </p:nvPr>
        </p:nvSpPr>
        <p:spPr/>
        <p:txBody>
          <a:bodyPr/>
          <a:lstStyle/>
          <a:p>
            <a:fld id="{1C7B6129-AC04-1749-8268-C6C1613F1B30}" type="slidenum">
              <a:rPr lang="en-US" smtClean="0"/>
              <a:t>32</a:t>
            </a:fld>
            <a:endParaRPr lang="en-US"/>
          </a:p>
        </p:txBody>
      </p:sp>
    </p:spTree>
    <p:extLst>
      <p:ext uri="{BB962C8B-B14F-4D97-AF65-F5344CB8AC3E}">
        <p14:creationId xmlns:p14="http://schemas.microsoft.com/office/powerpoint/2010/main" val="2588905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GB"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dirty="0"/>
          </a:p>
        </p:txBody>
      </p:sp>
      <p:sp>
        <p:nvSpPr>
          <p:cNvPr id="4" name="Date Placeholder 3"/>
          <p:cNvSpPr>
            <a:spLocks noGrp="1"/>
          </p:cNvSpPr>
          <p:nvPr>
            <p:ph type="dt" sz="half" idx="10"/>
          </p:nvPr>
        </p:nvSpPr>
        <p:spPr/>
        <p:txBody>
          <a:bodyPr/>
          <a:lstStyle/>
          <a:p>
            <a:fld id="{3F150D65-C64D-44FB-9152-4CC2DE0C9198}" type="datetime1">
              <a:rPr lang="en-US" smtClean="0"/>
              <a:pPr/>
              <a:t>17/07/17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2635EB0-D091-417E-ACD5-D65E1C7D8524}" type="datetime1">
              <a:rPr lang="en-US" smtClean="0"/>
              <a:pPr/>
              <a:t>17/07/17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7FCA09F9-C7D6-4C52-A7E8-5101239A0BA2}" type="datetime1">
              <a:rPr lang="en-US" smtClean="0"/>
              <a:pPr/>
              <a:t>17/07/17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FFE64A4-35FB-42B6-9183-2C0CE0E36649}" type="datetime1">
              <a:rPr lang="en-US" smtClean="0"/>
              <a:pPr/>
              <a:t>17/07/17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GB"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2A2683B9-6ECA-47FA-93CF-B124A0FAC208}" type="datetime1">
              <a:rPr lang="en-US" smtClean="0"/>
              <a:pPr/>
              <a:t>17/07/17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305FF66B-9476-4BB3-85E9-E01854F07F90}" type="datetime1">
              <a:rPr lang="en-US" smtClean="0"/>
              <a:pPr/>
              <a:t>17/07/17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56B23FBD-8F7D-4F85-8085-67BFDB05CB71}" type="datetime1">
              <a:rPr lang="en-US" smtClean="0"/>
              <a:pPr/>
              <a:t>17/07/17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dirty="0"/>
          </a:p>
        </p:txBody>
      </p:sp>
      <p:sp>
        <p:nvSpPr>
          <p:cNvPr id="3" name="Date Placeholder 2"/>
          <p:cNvSpPr>
            <a:spLocks noGrp="1"/>
          </p:cNvSpPr>
          <p:nvPr>
            <p:ph type="dt" sz="half" idx="10"/>
          </p:nvPr>
        </p:nvSpPr>
        <p:spPr/>
        <p:txBody>
          <a:bodyPr/>
          <a:lstStyle/>
          <a:p>
            <a:fld id="{465D789A-1220-4441-8676-44A034051BFD}" type="datetime1">
              <a:rPr lang="en-US" smtClean="0"/>
              <a:pPr/>
              <a:t>17/07/17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98A266-E364-4B5E-98DD-432668182E1E}" type="datetime1">
              <a:rPr lang="en-US" smtClean="0"/>
              <a:pPr/>
              <a:t>17/07/17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GB"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93F2040-9975-4642-A906-1DF87F8BE202}" type="datetime1">
              <a:rPr lang="en-US" smtClean="0"/>
              <a:pPr/>
              <a:t>17/07/17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GB"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1E52B4A-BA08-4841-AB08-A0D822ABC34D}" type="datetime1">
              <a:rPr lang="en-US" smtClean="0"/>
              <a:pPr/>
              <a:t>17/07/17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75D48070-6A81-47D0-9810-1540B9FEFF61}" type="datetime1">
              <a:rPr lang="en-US" smtClean="0"/>
              <a:pPr/>
              <a:t>17/07/17</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dirty="0"/>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My8AsV7bA94" TargetMode="External"/><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gif"/></Relationships>
</file>

<file path=ppt/slides/_rels/slide29.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image" Target="../media/image22.gif"/><Relationship Id="rId5" Type="http://schemas.openxmlformats.org/officeDocument/2006/relationships/image" Target="../media/image23.gif"/><Relationship Id="rId1" Type="http://schemas.openxmlformats.org/officeDocument/2006/relationships/slideLayout" Target="../slideLayouts/slideLayout2.xml"/><Relationship Id="rId2"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1.xml.rels><?xml version="1.0" encoding="UTF-8" standalone="yes"?>
<Relationships xmlns="http://schemas.openxmlformats.org/package/2006/relationships"><Relationship Id="rId11" Type="http://schemas.openxmlformats.org/officeDocument/2006/relationships/hyperlink" Target="http://en.wikipedia.org/wiki/Turing_machine" TargetMode="External"/><Relationship Id="rId12" Type="http://schemas.openxmlformats.org/officeDocument/2006/relationships/hyperlink" Target="http://en.wikipedia.org/" TargetMode="External"/><Relationship Id="rId13" Type="http://schemas.openxmlformats.org/officeDocument/2006/relationships/hyperlink" Target="http://en.wikipedia.org/wiki/Heisenbug" TargetMode="External"/><Relationship Id="rId14" Type="http://schemas.openxmlformats.org/officeDocument/2006/relationships/hyperlink" Target="http://en.wikipedia.org/wiki/Rice's_theorem" TargetMode="External"/><Relationship Id="rId1" Type="http://schemas.openxmlformats.org/officeDocument/2006/relationships/slideLayout" Target="../slideLayouts/slideLayout2.xml"/><Relationship Id="rId2" Type="http://schemas.openxmlformats.org/officeDocument/2006/relationships/hyperlink" Target="http://qconlondon.com/london-2014/schedule/index.jsp" TargetMode="External"/><Relationship Id="rId3" Type="http://schemas.openxmlformats.org/officeDocument/2006/relationships/hyperlink" Target="http://www.infoq.com/conferences/qconlondon2014" TargetMode="External"/><Relationship Id="rId4" Type="http://schemas.openxmlformats.org/officeDocument/2006/relationships/hyperlink" Target="http://www.infoq.com/presentations/programming-limits?utm_source=infoq&amp;utm_medium=QCon_EarlyAccessVideos&amp;utm_campaign=QConLondon2014" TargetMode="External"/><Relationship Id="rId5" Type="http://schemas.openxmlformats.org/officeDocument/2006/relationships/hyperlink" Target="http://rendell-attic.org/gol/tm.htm" TargetMode="External"/><Relationship Id="rId6" Type="http://schemas.openxmlformats.org/officeDocument/2006/relationships/hyperlink" Target="https://www.youtube.com/watch?v=My8AsV7bA94" TargetMode="External"/><Relationship Id="rId7" Type="http://schemas.openxmlformats.org/officeDocument/2006/relationships/hyperlink" Target="http://rendell-attic.org/gol/utm/pictures/utm-s2.png" TargetMode="External"/><Relationship Id="rId8" Type="http://schemas.openxmlformats.org/officeDocument/2006/relationships/hyperlink" Target="http://pentadecathlon.com/lifeNews/2011/01/2011-01-10-overview.PNG" TargetMode="External"/><Relationship Id="rId9" Type="http://schemas.openxmlformats.org/officeDocument/2006/relationships/hyperlink" Target="http://rendell-attic.org/gol/turing_js_r.gif" TargetMode="External"/><Relationship Id="rId10" Type="http://schemas.openxmlformats.org/officeDocument/2006/relationships/hyperlink" Target="http://users.ugent.be/~jbaetens/images/Game.gif" TargetMode="External"/></Relationships>
</file>

<file path=ppt/slides/_rels/slide62.xml.rels><?xml version="1.0" encoding="UTF-8" standalone="yes"?>
<Relationships xmlns="http://schemas.openxmlformats.org/package/2006/relationships"><Relationship Id="rId11" Type="http://schemas.openxmlformats.org/officeDocument/2006/relationships/hyperlink" Target="http://en.wikipedia.org/wiki/Reactive_programming" TargetMode="External"/><Relationship Id="rId12" Type="http://schemas.openxmlformats.org/officeDocument/2006/relationships/hyperlink" Target="https://typesafe.com/" TargetMode="External"/><Relationship Id="rId1" Type="http://schemas.openxmlformats.org/officeDocument/2006/relationships/slideLayout" Target="../slideLayouts/slideLayout2.xml"/><Relationship Id="rId2" Type="http://schemas.openxmlformats.org/officeDocument/2006/relationships/hyperlink" Target="http://qconlondon.com/london-2014/presentation/Understanding%20&amp;%20Using%20Regular%20Expressions" TargetMode="External"/><Relationship Id="rId3" Type="http://schemas.openxmlformats.org/officeDocument/2006/relationships/hyperlink" Target="http://qconlondon.com/london-2014/presentation/Fault%20Tolerance%20101" TargetMode="External"/><Relationship Id="rId4" Type="http://schemas.openxmlformats.org/officeDocument/2006/relationships/hyperlink" Target="http://qconlondon.com/london-2014/presentation/Fault%20Tolerance%20Made%20Easy%20-%20A%20Head-start%20to%20Resilient%20Software%20Design" TargetMode="External"/><Relationship Id="rId5" Type="http://schemas.openxmlformats.org/officeDocument/2006/relationships/hyperlink" Target="http://qconlondon.com/london-2014/presentation/Impossible%20Programs" TargetMode="External"/><Relationship Id="rId6" Type="http://schemas.openxmlformats.org/officeDocument/2006/relationships/hyperlink" Target="http://qconlondon.com/london-2014/presentation/A%20Big%20Data%20Arsenal%20for%20the%2021st%20Century" TargetMode="External"/><Relationship Id="rId7" Type="http://schemas.openxmlformats.org/officeDocument/2006/relationships/hyperlink" Target="http://qconlondon.com/london-2014/presentation/HTML5,%20Angular.js,%20Groovy,%20Java,%20MongoDB%20all%20together%20-%20what%20could%20possibly%20go%20wrong" TargetMode="External"/><Relationship Id="rId8" Type="http://schemas.openxmlformats.org/officeDocument/2006/relationships/hyperlink" Target="http://qconlondon.com/london-2014/presentation/What%20Every%20Hipster%20Should%20Know%20About%20Functional%20Reactive%20Programming" TargetMode="External"/><Relationship Id="rId9" Type="http://schemas.openxmlformats.org/officeDocument/2006/relationships/hyperlink" Target="http://qconlondon.com/london-2014/presentation/Lambdas%20&amp;%20Streams:%20Taking%20the%20Hard%20Work%20Out%20of%20Bulk%20Operations%20in%20Java%20SE%208" TargetMode="External"/><Relationship Id="rId10" Type="http://schemas.openxmlformats.org/officeDocument/2006/relationships/hyperlink" Target="https://production.bbc.co.uk/academy/technology/software-engineering/Talk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dirty="0" err="1" smtClean="0"/>
              <a:t>QCon</a:t>
            </a:r>
            <a:r>
              <a:rPr lang="en-US" sz="6600" dirty="0" smtClean="0"/>
              <a:t> 2014 Highlights</a:t>
            </a:r>
            <a:endParaRPr lang="en-US" sz="6600" dirty="0"/>
          </a:p>
        </p:txBody>
      </p:sp>
      <p:sp>
        <p:nvSpPr>
          <p:cNvPr id="3" name="Subtitle 2"/>
          <p:cNvSpPr>
            <a:spLocks noGrp="1"/>
          </p:cNvSpPr>
          <p:nvPr>
            <p:ph type="subTitle" idx="1"/>
          </p:nvPr>
        </p:nvSpPr>
        <p:spPr/>
        <p:txBody>
          <a:bodyPr/>
          <a:lstStyle/>
          <a:p>
            <a:r>
              <a:rPr lang="en-US" dirty="0" smtClean="0"/>
              <a:t>By </a:t>
            </a:r>
            <a:r>
              <a:rPr lang="en-US" err="1" smtClean="0"/>
              <a:t>Atanas</a:t>
            </a:r>
            <a:r>
              <a:rPr lang="en-US" smtClean="0"/>
              <a:t> </a:t>
            </a:r>
            <a:r>
              <a:rPr lang="en-US" smtClean="0"/>
              <a:t>Kuzmanov</a:t>
            </a:r>
            <a:endParaRPr lang="en-US" dirty="0"/>
          </a:p>
        </p:txBody>
      </p:sp>
    </p:spTree>
    <p:extLst>
      <p:ext uri="{BB962C8B-B14F-4D97-AF65-F5344CB8AC3E}">
        <p14:creationId xmlns:p14="http://schemas.microsoft.com/office/powerpoint/2010/main" val="18907738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How are regexes executed?</a:t>
            </a:r>
          </a:p>
          <a:p>
            <a:pPr lvl="1"/>
            <a:r>
              <a:rPr lang="en-US" sz="1800" dirty="0" smtClean="0"/>
              <a:t>Running on their own virtual machine, probably on top of the host VM</a:t>
            </a:r>
          </a:p>
          <a:p>
            <a:pPr lvl="1"/>
            <a:r>
              <a:rPr lang="en-US" sz="1800" dirty="0" smtClean="0"/>
              <a:t>Theoretically on a finite state machine (FSM) </a:t>
            </a:r>
          </a:p>
          <a:p>
            <a:pPr lvl="1"/>
            <a:r>
              <a:rPr lang="en-US" sz="1800" dirty="0" smtClean="0"/>
              <a:t>On practice, on a stack-based machine</a:t>
            </a:r>
          </a:p>
          <a:p>
            <a:pPr lvl="1"/>
            <a:r>
              <a:rPr lang="en-US" sz="1800" dirty="0" smtClean="0"/>
              <a:t>Every char is an instruction and usually it is: “Match this char next or else backtrack”</a:t>
            </a:r>
          </a:p>
          <a:p>
            <a:pPr lvl="1"/>
            <a:r>
              <a:rPr lang="en-US" sz="1800" dirty="0" smtClean="0"/>
              <a:t>Each instruction can be represented by a link between “state” nodes</a:t>
            </a:r>
          </a:p>
          <a:p>
            <a:pPr lvl="1"/>
            <a:r>
              <a:rPr lang="en-US" sz="1800" dirty="0" smtClean="0"/>
              <a:t>Execute regex’s code by traversing the graph</a:t>
            </a:r>
          </a:p>
          <a:p>
            <a:pPr lvl="1"/>
            <a:endParaRPr lang="en-US" sz="1800" dirty="0"/>
          </a:p>
        </p:txBody>
      </p:sp>
    </p:spTree>
    <p:extLst>
      <p:ext uri="{BB962C8B-B14F-4D97-AF65-F5344CB8AC3E}">
        <p14:creationId xmlns:p14="http://schemas.microsoft.com/office/powerpoint/2010/main" val="4244928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When you reach the “match node” =&gt; Success</a:t>
            </a:r>
          </a:p>
          <a:p>
            <a:r>
              <a:rPr lang="en-US" sz="2000" dirty="0" smtClean="0"/>
              <a:t>Try all paths without reaching a “match node” =&gt; Fail</a:t>
            </a:r>
            <a:endParaRPr lang="en-US" sz="2000" dirty="0"/>
          </a:p>
        </p:txBody>
      </p:sp>
      <p:pic>
        <p:nvPicPr>
          <p:cNvPr id="5" name="Picture 4" descr="Screen Shot 2014-03-23 at 18.56.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94" y="1879045"/>
            <a:ext cx="7981305" cy="2231513"/>
          </a:xfrm>
          <a:prstGeom prst="rect">
            <a:avLst/>
          </a:prstGeom>
        </p:spPr>
      </p:pic>
    </p:spTree>
    <p:extLst>
      <p:ext uri="{BB962C8B-B14F-4D97-AF65-F5344CB8AC3E}">
        <p14:creationId xmlns:p14="http://schemas.microsoft.com/office/powerpoint/2010/main" val="3000787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a:solidFill>
                  <a:srgbClr val="FF0000"/>
                </a:solidFill>
              </a:rPr>
              <a:t>This is the single biggest way to improve your </a:t>
            </a:r>
            <a:r>
              <a:rPr lang="en-US" sz="2000" b="1" dirty="0" smtClean="0">
                <a:solidFill>
                  <a:srgbClr val="FF0000"/>
                </a:solidFill>
              </a:rPr>
              <a:t>regexes!</a:t>
            </a:r>
            <a:endParaRPr lang="en-US" sz="2000" b="1" dirty="0">
              <a:solidFill>
                <a:srgbClr val="FF0000"/>
              </a:solidFill>
            </a:endParaRPr>
          </a:p>
          <a:p>
            <a:pPr marL="0" indent="0">
              <a:buNone/>
            </a:pPr>
            <a:endParaRPr lang="en-US" sz="2000" dirty="0" smtClean="0"/>
          </a:p>
          <a:p>
            <a:r>
              <a:rPr lang="en-US" sz="2000" b="1" dirty="0" smtClean="0"/>
              <a:t>Whitespace</a:t>
            </a:r>
          </a:p>
          <a:p>
            <a:pPr lvl="1"/>
            <a:r>
              <a:rPr lang="en-US" sz="1800" dirty="0" smtClean="0"/>
              <a:t>Whitespace chars are commands in regexes = match a space, tab, etc.</a:t>
            </a:r>
          </a:p>
          <a:p>
            <a:pPr lvl="1"/>
            <a:r>
              <a:rPr lang="en-US" sz="1800" dirty="0" smtClean="0"/>
              <a:t>Single biggest defect in regex languages</a:t>
            </a:r>
          </a:p>
          <a:p>
            <a:pPr lvl="1"/>
            <a:r>
              <a:rPr lang="en-US" sz="1800" dirty="0" smtClean="0"/>
              <a:t>Single biggest difference between regex languages and other programming languages</a:t>
            </a:r>
          </a:p>
          <a:p>
            <a:pPr lvl="1"/>
            <a:endParaRPr lang="en-US" sz="1800" dirty="0" smtClean="0"/>
          </a:p>
          <a:p>
            <a:pPr lvl="1"/>
            <a:endParaRPr lang="en-US" sz="1800" dirty="0" smtClean="0"/>
          </a:p>
          <a:p>
            <a:endParaRPr lang="en-US" sz="2000" dirty="0"/>
          </a:p>
        </p:txBody>
      </p:sp>
    </p:spTree>
    <p:extLst>
      <p:ext uri="{BB962C8B-B14F-4D97-AF65-F5344CB8AC3E}">
        <p14:creationId xmlns:p14="http://schemas.microsoft.com/office/powerpoint/2010/main" val="3000787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a:t>Making regexes more manageable</a:t>
            </a:r>
          </a:p>
          <a:p>
            <a:pPr lvl="1"/>
            <a:r>
              <a:rPr lang="en-US" sz="1800" dirty="0"/>
              <a:t>Whitespaces are arguably the most important part of any code to make it easy to </a:t>
            </a:r>
            <a:r>
              <a:rPr lang="en-US" sz="1800" dirty="0" smtClean="0"/>
              <a:t>read, and is </a:t>
            </a:r>
            <a:r>
              <a:rPr lang="en-US" sz="1800" b="1" dirty="0" smtClean="0"/>
              <a:t>not </a:t>
            </a:r>
            <a:r>
              <a:rPr lang="en-US" sz="1800" dirty="0" smtClean="0"/>
              <a:t>available to you in regexes as it’s a command.</a:t>
            </a:r>
            <a:endParaRPr lang="en-US" sz="1800" dirty="0"/>
          </a:p>
          <a:p>
            <a:endParaRPr lang="en-US" sz="2000" dirty="0"/>
          </a:p>
        </p:txBody>
      </p:sp>
      <p:pic>
        <p:nvPicPr>
          <p:cNvPr id="6" name="Picture 5" descr="Screen Shot 2014-03-23 at 20.03.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343" y="1868722"/>
            <a:ext cx="7870536" cy="2787593"/>
          </a:xfrm>
          <a:prstGeom prst="rect">
            <a:avLst/>
          </a:prstGeom>
        </p:spPr>
      </p:pic>
    </p:spTree>
    <p:extLst>
      <p:ext uri="{BB962C8B-B14F-4D97-AF65-F5344CB8AC3E}">
        <p14:creationId xmlns:p14="http://schemas.microsoft.com/office/powerpoint/2010/main" val="984715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A “simple” floating point number regex.</a:t>
            </a:r>
          </a:p>
          <a:p>
            <a:r>
              <a:rPr lang="en-US" sz="2000" dirty="0" smtClean="0"/>
              <a:t>Notice the Perl6 (PSIX) syntax, in Perl6 whitespace is non meaningful.</a:t>
            </a:r>
          </a:p>
          <a:p>
            <a:r>
              <a:rPr lang="en-US" sz="2000" dirty="0" smtClean="0"/>
              <a:t>In Perl6 comments are a kind of whitespace.</a:t>
            </a:r>
            <a:endParaRPr lang="en-US" sz="2000" dirty="0"/>
          </a:p>
        </p:txBody>
      </p:sp>
      <p:pic>
        <p:nvPicPr>
          <p:cNvPr id="6" name="Picture 5" descr="Screen Shot 2014-03-23 at 20.09.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29500"/>
            <a:ext cx="7519374" cy="3158137"/>
          </a:xfrm>
          <a:prstGeom prst="rect">
            <a:avLst/>
          </a:prstGeom>
        </p:spPr>
      </p:pic>
    </p:spTree>
    <p:extLst>
      <p:ext uri="{BB962C8B-B14F-4D97-AF65-F5344CB8AC3E}">
        <p14:creationId xmlns:p14="http://schemas.microsoft.com/office/powerpoint/2010/main" val="563878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Readable; Comprehensible; </a:t>
            </a:r>
            <a:r>
              <a:rPr lang="en-US" sz="2000" dirty="0" err="1" smtClean="0"/>
              <a:t>Debuggable</a:t>
            </a:r>
            <a:r>
              <a:rPr lang="en-US" sz="2000" dirty="0" smtClean="0"/>
              <a:t>; Maintainable;</a:t>
            </a:r>
            <a:endParaRPr lang="en-US" sz="2000" dirty="0"/>
          </a:p>
        </p:txBody>
      </p:sp>
      <p:pic>
        <p:nvPicPr>
          <p:cNvPr id="5" name="Picture 4" descr="Screen Shot 2014-03-23 at 20.10.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406" y="807046"/>
            <a:ext cx="7118629" cy="4375817"/>
          </a:xfrm>
          <a:prstGeom prst="rect">
            <a:avLst/>
          </a:prstGeom>
        </p:spPr>
      </p:pic>
    </p:spTree>
    <p:extLst>
      <p:ext uri="{BB962C8B-B14F-4D97-AF65-F5344CB8AC3E}">
        <p14:creationId xmlns:p14="http://schemas.microsoft.com/office/powerpoint/2010/main" val="18232136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If your language is not Perl6, but a PCRE or (some) ERE based language then you can use magic!</a:t>
            </a:r>
          </a:p>
          <a:p>
            <a:endParaRPr lang="en-US" sz="2000" dirty="0" smtClean="0"/>
          </a:p>
          <a:p>
            <a:pPr lvl="1"/>
            <a:r>
              <a:rPr lang="en-US" sz="1800" dirty="0" smtClean="0"/>
              <a:t>You can use the magic “</a:t>
            </a:r>
            <a:r>
              <a:rPr lang="en-US" sz="1800" b="1" dirty="0" smtClean="0">
                <a:solidFill>
                  <a:srgbClr val="FF0000"/>
                </a:solidFill>
              </a:rPr>
              <a:t>(?x)</a:t>
            </a:r>
            <a:r>
              <a:rPr lang="en-US" sz="1800" dirty="0" smtClean="0"/>
              <a:t>” flag at the start of your regex, which turns off the significance of white space and comments throughout the rest of your regex.</a:t>
            </a:r>
          </a:p>
          <a:p>
            <a:pPr lvl="1"/>
            <a:endParaRPr lang="en-US" sz="1800" dirty="0" smtClean="0"/>
          </a:p>
          <a:p>
            <a:pPr lvl="1"/>
            <a:r>
              <a:rPr lang="en-US" sz="1800" dirty="0" smtClean="0"/>
              <a:t>If your regex dialect allows this flag, you should use it!</a:t>
            </a:r>
            <a:endParaRPr lang="en-US" sz="1800" dirty="0"/>
          </a:p>
        </p:txBody>
      </p:sp>
    </p:spTree>
    <p:extLst>
      <p:ext uri="{BB962C8B-B14F-4D97-AF65-F5344CB8AC3E}">
        <p14:creationId xmlns:p14="http://schemas.microsoft.com/office/powerpoint/2010/main" val="563878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endParaRPr lang="en-US" sz="2000" dirty="0"/>
          </a:p>
        </p:txBody>
      </p:sp>
      <p:pic>
        <p:nvPicPr>
          <p:cNvPr id="5" name="Picture 4" descr="Screen Shot 2014-03-23 at 20.16.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82" y="428825"/>
            <a:ext cx="7786103" cy="4806236"/>
          </a:xfrm>
          <a:prstGeom prst="rect">
            <a:avLst/>
          </a:prstGeom>
        </p:spPr>
      </p:pic>
    </p:spTree>
    <p:extLst>
      <p:ext uri="{BB962C8B-B14F-4D97-AF65-F5344CB8AC3E}">
        <p14:creationId xmlns:p14="http://schemas.microsoft.com/office/powerpoint/2010/main" val="18232136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Most other regex dialect don’t have that extended formatting.</a:t>
            </a:r>
          </a:p>
          <a:p>
            <a:endParaRPr lang="en-US" sz="2000" dirty="0" smtClean="0"/>
          </a:p>
          <a:p>
            <a:r>
              <a:rPr lang="en-US" sz="2000" b="1" dirty="0" smtClean="0"/>
              <a:t>You can still sometimes cheat, especially if the regex is part of a larger program.</a:t>
            </a:r>
          </a:p>
          <a:p>
            <a:endParaRPr lang="en-US" sz="2000" dirty="0" smtClean="0"/>
          </a:p>
          <a:p>
            <a:endParaRPr lang="en-US" sz="2000" dirty="0"/>
          </a:p>
        </p:txBody>
      </p:sp>
    </p:spTree>
    <p:extLst>
      <p:ext uri="{BB962C8B-B14F-4D97-AF65-F5344CB8AC3E}">
        <p14:creationId xmlns:p14="http://schemas.microsoft.com/office/powerpoint/2010/main" val="42746403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t>JavaScript</a:t>
            </a:r>
          </a:p>
        </p:txBody>
      </p:sp>
      <p:pic>
        <p:nvPicPr>
          <p:cNvPr id="5" name="Picture 4" descr="Screen Shot 2014-03-23 at 20.23.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1246" y="737393"/>
            <a:ext cx="5500774" cy="4445470"/>
          </a:xfrm>
          <a:prstGeom prst="rect">
            <a:avLst/>
          </a:prstGeom>
        </p:spPr>
      </p:pic>
      <p:sp>
        <p:nvSpPr>
          <p:cNvPr id="6" name="TextBox 5"/>
          <p:cNvSpPr txBox="1"/>
          <p:nvPr/>
        </p:nvSpPr>
        <p:spPr>
          <a:xfrm>
            <a:off x="762000" y="1024155"/>
            <a:ext cx="2802393" cy="1477328"/>
          </a:xfrm>
          <a:prstGeom prst="rect">
            <a:avLst/>
          </a:prstGeom>
          <a:noFill/>
        </p:spPr>
        <p:txBody>
          <a:bodyPr wrap="square" rtlCol="0">
            <a:spAutoFit/>
          </a:bodyPr>
          <a:lstStyle/>
          <a:p>
            <a:pPr marL="0" lvl="1"/>
            <a:r>
              <a:rPr lang="en-US" dirty="0">
                <a:solidFill>
                  <a:srgbClr val="FF0000"/>
                </a:solidFill>
              </a:rPr>
              <a:t>Use separate strings to build the regex, and you can use whitespaces and even comments.</a:t>
            </a:r>
          </a:p>
          <a:p>
            <a:endParaRPr lang="en-US" dirty="0"/>
          </a:p>
        </p:txBody>
      </p:sp>
    </p:spTree>
    <p:extLst>
      <p:ext uri="{BB962C8B-B14F-4D97-AF65-F5344CB8AC3E}">
        <p14:creationId xmlns:p14="http://schemas.microsoft.com/office/powerpoint/2010/main" val="42746403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endParaRPr lang="en-US" sz="3200" dirty="0"/>
          </a:p>
        </p:txBody>
      </p:sp>
      <p:sp>
        <p:nvSpPr>
          <p:cNvPr id="3" name="Content Placeholder 2"/>
          <p:cNvSpPr>
            <a:spLocks noGrp="1"/>
          </p:cNvSpPr>
          <p:nvPr>
            <p:ph idx="1"/>
          </p:nvPr>
        </p:nvSpPr>
        <p:spPr>
          <a:xfrm>
            <a:off x="762000" y="428825"/>
            <a:ext cx="7543800" cy="4754038"/>
          </a:xfrm>
        </p:spPr>
        <p:txBody>
          <a:bodyPr anchor="ctr">
            <a:normAutofit/>
          </a:bodyPr>
          <a:lstStyle/>
          <a:p>
            <a:pPr marL="0" indent="0" algn="ctr">
              <a:buNone/>
            </a:pPr>
            <a:r>
              <a:rPr lang="en-US" sz="3600" b="1" dirty="0">
                <a:solidFill>
                  <a:srgbClr val="FF0000"/>
                </a:solidFill>
              </a:rPr>
              <a:t>“Understanding and Using Regular Expressions</a:t>
            </a:r>
            <a:r>
              <a:rPr lang="en-US" sz="3600" b="1" dirty="0" smtClean="0">
                <a:solidFill>
                  <a:srgbClr val="FF0000"/>
                </a:solidFill>
              </a:rPr>
              <a:t>”</a:t>
            </a:r>
          </a:p>
          <a:p>
            <a:pPr marL="0" indent="0" algn="ctr">
              <a:buNone/>
            </a:pPr>
            <a:r>
              <a:rPr lang="en-US" sz="3600" dirty="0" smtClean="0">
                <a:solidFill>
                  <a:srgbClr val="FF0000"/>
                </a:solidFill>
              </a:rPr>
              <a:t>by </a:t>
            </a:r>
            <a:r>
              <a:rPr lang="en-US" sz="3600" dirty="0">
                <a:solidFill>
                  <a:srgbClr val="FF0000"/>
                </a:solidFill>
              </a:rPr>
              <a:t>Damian Conway</a:t>
            </a:r>
          </a:p>
        </p:txBody>
      </p:sp>
    </p:spTree>
    <p:extLst>
      <p:ext uri="{BB962C8B-B14F-4D97-AF65-F5344CB8AC3E}">
        <p14:creationId xmlns:p14="http://schemas.microsoft.com/office/powerpoint/2010/main" val="13930558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err="1" smtClean="0"/>
              <a:t>Vimscript</a:t>
            </a:r>
            <a:endParaRPr lang="en-US" sz="2000" b="1" dirty="0" smtClean="0"/>
          </a:p>
        </p:txBody>
      </p:sp>
      <p:sp>
        <p:nvSpPr>
          <p:cNvPr id="5" name="TextBox 4"/>
          <p:cNvSpPr txBox="1"/>
          <p:nvPr/>
        </p:nvSpPr>
        <p:spPr>
          <a:xfrm>
            <a:off x="440428" y="1218745"/>
            <a:ext cx="2581112" cy="1754327"/>
          </a:xfrm>
          <a:prstGeom prst="rect">
            <a:avLst/>
          </a:prstGeom>
          <a:noFill/>
        </p:spPr>
        <p:txBody>
          <a:bodyPr wrap="square" rtlCol="0">
            <a:spAutoFit/>
          </a:bodyPr>
          <a:lstStyle/>
          <a:p>
            <a:r>
              <a:rPr lang="en-US" dirty="0">
                <a:solidFill>
                  <a:srgbClr val="FF0000"/>
                </a:solidFill>
              </a:rPr>
              <a:t>Write a function that takes a formatted regex and uses a horrible little regex of it’s own, to wipe out all the whitespaces and comments.</a:t>
            </a:r>
          </a:p>
        </p:txBody>
      </p:sp>
      <p:pic>
        <p:nvPicPr>
          <p:cNvPr id="6" name="Picture 5" descr="Screen Shot 2014-03-23 at 20.28.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600" y="428825"/>
            <a:ext cx="6132702" cy="4776832"/>
          </a:xfrm>
          <a:prstGeom prst="rect">
            <a:avLst/>
          </a:prstGeom>
        </p:spPr>
      </p:pic>
    </p:spTree>
    <p:extLst>
      <p:ext uri="{BB962C8B-B14F-4D97-AF65-F5344CB8AC3E}">
        <p14:creationId xmlns:p14="http://schemas.microsoft.com/office/powerpoint/2010/main" val="1393794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To get better at regexes try and write out the graph that is corresponding.</a:t>
            </a:r>
          </a:p>
          <a:p>
            <a:r>
              <a:rPr lang="en-US" sz="2000" dirty="0" smtClean="0"/>
              <a:t>Sometimes just writing out the graph is enough to understand the regex, especially in debugging.</a:t>
            </a:r>
          </a:p>
          <a:p>
            <a:r>
              <a:rPr lang="en-US" sz="2000" dirty="0" smtClean="0"/>
              <a:t>For more in depth topics about regexes, suc</a:t>
            </a:r>
            <a:r>
              <a:rPr lang="en-US" sz="2000" dirty="0"/>
              <a:t>h as Nondeterministic finite automaton (NFA) vs. Deterministic finite automaton (DFA</a:t>
            </a:r>
            <a:r>
              <a:rPr lang="en-US" sz="2000" dirty="0" smtClean="0"/>
              <a:t>), please see the video talk, link provided in the “References and Resources” section.</a:t>
            </a:r>
          </a:p>
          <a:p>
            <a:pPr marL="0" indent="0">
              <a:buNone/>
            </a:pPr>
            <a:endParaRPr lang="en-US" sz="2000" dirty="0"/>
          </a:p>
        </p:txBody>
      </p:sp>
      <p:pic>
        <p:nvPicPr>
          <p:cNvPr id="5" name="Picture 4" descr="Screen Shot 2014-04-06 at 17.18.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703" y="2727869"/>
            <a:ext cx="3743039" cy="2454993"/>
          </a:xfrm>
          <a:prstGeom prst="rect">
            <a:avLst/>
          </a:prstGeom>
        </p:spPr>
      </p:pic>
    </p:spTree>
    <p:extLst>
      <p:ext uri="{BB962C8B-B14F-4D97-AF65-F5344CB8AC3E}">
        <p14:creationId xmlns:p14="http://schemas.microsoft.com/office/powerpoint/2010/main" val="641323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pPr marL="0" indent="0" algn="ctr">
              <a:buNone/>
            </a:pPr>
            <a:r>
              <a:rPr lang="en-US" sz="2000" b="1" dirty="0" smtClean="0"/>
              <a:t>Regex Summary</a:t>
            </a:r>
          </a:p>
          <a:p>
            <a:r>
              <a:rPr lang="en-US" sz="2000" dirty="0" smtClean="0"/>
              <a:t>The regex engine is a VM</a:t>
            </a:r>
          </a:p>
          <a:p>
            <a:r>
              <a:rPr lang="en-US" sz="2000" dirty="0" smtClean="0"/>
              <a:t>Regexes are code</a:t>
            </a:r>
          </a:p>
          <a:p>
            <a:r>
              <a:rPr lang="en-US" sz="2000" dirty="0" smtClean="0"/>
              <a:t>Think about regexes the same way you think about code. They are not descriptions of what we want. They are instructions of what to do.</a:t>
            </a:r>
          </a:p>
          <a:p>
            <a:r>
              <a:rPr lang="en-US" sz="2000" dirty="0" smtClean="0"/>
              <a:t>Design them the same way you design code</a:t>
            </a:r>
          </a:p>
          <a:p>
            <a:r>
              <a:rPr lang="en-US" sz="2000" dirty="0" smtClean="0"/>
              <a:t>Layout is the key to comprehensibility. If possible use the extended format.</a:t>
            </a:r>
          </a:p>
          <a:p>
            <a:r>
              <a:rPr lang="en-US" sz="2000" dirty="0" smtClean="0"/>
              <a:t>If possible reduce backtracking to get more efficient regexes.</a:t>
            </a:r>
            <a:endParaRPr lang="en-US" sz="2000" dirty="0"/>
          </a:p>
        </p:txBody>
      </p:sp>
    </p:spTree>
    <p:extLst>
      <p:ext uri="{BB962C8B-B14F-4D97-AF65-F5344CB8AC3E}">
        <p14:creationId xmlns:p14="http://schemas.microsoft.com/office/powerpoint/2010/main" val="2479235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endParaRPr lang="en-US" sz="3200" dirty="0"/>
          </a:p>
        </p:txBody>
      </p:sp>
      <p:sp>
        <p:nvSpPr>
          <p:cNvPr id="3" name="Content Placeholder 2"/>
          <p:cNvSpPr>
            <a:spLocks noGrp="1"/>
          </p:cNvSpPr>
          <p:nvPr>
            <p:ph idx="1"/>
          </p:nvPr>
        </p:nvSpPr>
        <p:spPr>
          <a:xfrm>
            <a:off x="762000" y="428825"/>
            <a:ext cx="7543800" cy="4754038"/>
          </a:xfrm>
        </p:spPr>
        <p:txBody>
          <a:bodyPr anchor="ctr">
            <a:normAutofit/>
          </a:bodyPr>
          <a:lstStyle/>
          <a:p>
            <a:pPr marL="0" indent="0" algn="ctr">
              <a:buNone/>
            </a:pPr>
            <a:r>
              <a:rPr lang="en-US" sz="3600" b="1" dirty="0">
                <a:solidFill>
                  <a:srgbClr val="FF0000"/>
                </a:solidFill>
              </a:rPr>
              <a:t>“Life, The Universe, and Everything</a:t>
            </a:r>
            <a:r>
              <a:rPr lang="en-US" sz="3600" b="1" dirty="0" smtClean="0">
                <a:solidFill>
                  <a:srgbClr val="FF0000"/>
                </a:solidFill>
              </a:rPr>
              <a:t>”</a:t>
            </a:r>
          </a:p>
          <a:p>
            <a:pPr marL="0" indent="0" algn="ctr">
              <a:buNone/>
            </a:pPr>
            <a:r>
              <a:rPr lang="en-US" sz="3600" dirty="0" smtClean="0">
                <a:solidFill>
                  <a:srgbClr val="FF0000"/>
                </a:solidFill>
              </a:rPr>
              <a:t>by </a:t>
            </a:r>
            <a:r>
              <a:rPr lang="en-US" sz="3600" dirty="0">
                <a:solidFill>
                  <a:srgbClr val="FF0000"/>
                </a:solidFill>
              </a:rPr>
              <a:t>Damian Conway </a:t>
            </a:r>
          </a:p>
        </p:txBody>
      </p:sp>
    </p:spTree>
    <p:extLst>
      <p:ext uri="{BB962C8B-B14F-4D97-AF65-F5344CB8AC3E}">
        <p14:creationId xmlns:p14="http://schemas.microsoft.com/office/powerpoint/2010/main" val="9847157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3200" dirty="0" smtClean="0">
                <a:solidFill>
                  <a:srgbClr val="FF0000"/>
                </a:solidFill>
              </a:rPr>
              <a:t>GAME OF LIFE IS AWESOME!</a:t>
            </a:r>
          </a:p>
          <a:p>
            <a:r>
              <a:rPr lang="en-US" sz="2000" dirty="0"/>
              <a:t>Created </a:t>
            </a:r>
            <a:r>
              <a:rPr lang="en-US" sz="2000" dirty="0" smtClean="0"/>
              <a:t>by British mathematician </a:t>
            </a:r>
            <a:r>
              <a:rPr lang="en-US" sz="2000" dirty="0"/>
              <a:t>John Horton </a:t>
            </a:r>
            <a:r>
              <a:rPr lang="en-US" sz="2000" dirty="0" smtClean="0"/>
              <a:t>Conway in 1970.</a:t>
            </a:r>
            <a:endParaRPr lang="en-US" sz="2000" dirty="0"/>
          </a:p>
          <a:p>
            <a:r>
              <a:rPr lang="en-US" sz="2000" dirty="0" smtClean="0"/>
              <a:t>Designed and then proved to be </a:t>
            </a:r>
            <a:r>
              <a:rPr lang="en-US" sz="2000" u="sng" dirty="0" smtClean="0"/>
              <a:t>a full computational platform</a:t>
            </a:r>
            <a:r>
              <a:rPr lang="en-US" sz="2000" dirty="0" smtClean="0"/>
              <a:t>!</a:t>
            </a:r>
            <a:endParaRPr lang="en-US" sz="2000" dirty="0"/>
          </a:p>
          <a:p>
            <a:endParaRPr lang="en-US" sz="2000" dirty="0"/>
          </a:p>
        </p:txBody>
      </p:sp>
      <p:pic>
        <p:nvPicPr>
          <p:cNvPr id="5" name="Picture 4" descr="Screen Shot 2014-03-23 at 16.14.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771" y="1775801"/>
            <a:ext cx="5286436" cy="3178607"/>
          </a:xfrm>
          <a:prstGeom prst="rect">
            <a:avLst/>
          </a:prstGeom>
        </p:spPr>
      </p:pic>
    </p:spTree>
    <p:extLst>
      <p:ext uri="{BB962C8B-B14F-4D97-AF65-F5344CB8AC3E}">
        <p14:creationId xmlns:p14="http://schemas.microsoft.com/office/powerpoint/2010/main" val="9685900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sp>
        <p:nvSpPr>
          <p:cNvPr id="3" name="Content Placeholder 2"/>
          <p:cNvSpPr>
            <a:spLocks noGrp="1"/>
          </p:cNvSpPr>
          <p:nvPr>
            <p:ph idx="1"/>
          </p:nvPr>
        </p:nvSpPr>
        <p:spPr>
          <a:xfrm>
            <a:off x="762000" y="428825"/>
            <a:ext cx="7543800" cy="4754038"/>
          </a:xfrm>
        </p:spPr>
        <p:txBody>
          <a:bodyPr anchor="t">
            <a:normAutofit/>
          </a:bodyPr>
          <a:lstStyle/>
          <a:p>
            <a:endParaRPr lang="en-US" sz="2000" dirty="0"/>
          </a:p>
        </p:txBody>
      </p:sp>
      <p:pic>
        <p:nvPicPr>
          <p:cNvPr id="6" name="Picture 5" descr="Gam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977" y="855939"/>
            <a:ext cx="4012519" cy="4001373"/>
          </a:xfrm>
          <a:prstGeom prst="rect">
            <a:avLst/>
          </a:prstGeom>
        </p:spPr>
      </p:pic>
    </p:spTree>
    <p:extLst>
      <p:ext uri="{BB962C8B-B14F-4D97-AF65-F5344CB8AC3E}">
        <p14:creationId xmlns:p14="http://schemas.microsoft.com/office/powerpoint/2010/main" val="32333995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Turing Machine</a:t>
            </a:r>
            <a:endParaRPr lang="en-US" sz="2000" dirty="0"/>
          </a:p>
        </p:txBody>
      </p:sp>
      <p:pic>
        <p:nvPicPr>
          <p:cNvPr id="6" name="Picture 5" descr="800px-Model_of_a_Turing_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68" y="856928"/>
            <a:ext cx="4733567" cy="3550175"/>
          </a:xfrm>
          <a:prstGeom prst="rect">
            <a:avLst/>
          </a:prstGeom>
        </p:spPr>
      </p:pic>
      <p:pic>
        <p:nvPicPr>
          <p:cNvPr id="7" name="Picture 6" descr="800px-Lego_Turing_Machin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2335" y="2363516"/>
            <a:ext cx="4231664" cy="2819346"/>
          </a:xfrm>
          <a:prstGeom prst="rect">
            <a:avLst/>
          </a:prstGeom>
        </p:spPr>
      </p:pic>
      <p:sp>
        <p:nvSpPr>
          <p:cNvPr id="8" name="TextBox 7"/>
          <p:cNvSpPr txBox="1"/>
          <p:nvPr/>
        </p:nvSpPr>
        <p:spPr>
          <a:xfrm>
            <a:off x="4912336" y="784656"/>
            <a:ext cx="4049688" cy="1323439"/>
          </a:xfrm>
          <a:prstGeom prst="rect">
            <a:avLst/>
          </a:prstGeom>
          <a:noFill/>
        </p:spPr>
        <p:txBody>
          <a:bodyPr wrap="square" rtlCol="0">
            <a:spAutoFit/>
          </a:bodyPr>
          <a:lstStyle/>
          <a:p>
            <a:r>
              <a:rPr lang="en-US" sz="1600" dirty="0">
                <a:solidFill>
                  <a:srgbClr val="FF0000"/>
                </a:solidFill>
              </a:rPr>
              <a:t>A Turing machine is a hypothetical device that manipulates symbols on a strip of tape according to a table of rules. Despite its simplicity, a Turing machine can be adapted to simulate the logic of any computer algorithm.</a:t>
            </a:r>
          </a:p>
        </p:txBody>
      </p:sp>
    </p:spTree>
    <p:extLst>
      <p:ext uri="{BB962C8B-B14F-4D97-AF65-F5344CB8AC3E}">
        <p14:creationId xmlns:p14="http://schemas.microsoft.com/office/powerpoint/2010/main" val="991159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Paul Rendell built a Turing Machine out of the Game of Life</a:t>
            </a:r>
          </a:p>
          <a:p>
            <a:r>
              <a:rPr lang="en-US" sz="2000" dirty="0">
                <a:hlinkClick r:id="rId3"/>
              </a:rPr>
              <a:t>https://www.youtube.com/watch?v=</a:t>
            </a:r>
            <a:r>
              <a:rPr lang="en-US" sz="2000" dirty="0" smtClean="0">
                <a:hlinkClick r:id="rId3"/>
              </a:rPr>
              <a:t>My8AsV7bA94</a:t>
            </a:r>
            <a:endParaRPr lang="en-US" sz="2000" dirty="0"/>
          </a:p>
        </p:txBody>
      </p:sp>
      <p:pic>
        <p:nvPicPr>
          <p:cNvPr id="5" name="Picture 4" descr="utm-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47" y="1548015"/>
            <a:ext cx="3646331" cy="3634847"/>
          </a:xfrm>
          <a:prstGeom prst="rect">
            <a:avLst/>
          </a:prstGeom>
        </p:spPr>
      </p:pic>
      <p:pic>
        <p:nvPicPr>
          <p:cNvPr id="6" name="Picture 5" descr="2011-01-10-overvie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4457" y="1238931"/>
            <a:ext cx="4093062" cy="3943932"/>
          </a:xfrm>
          <a:prstGeom prst="rect">
            <a:avLst/>
          </a:prstGeom>
        </p:spPr>
      </p:pic>
    </p:spTree>
    <p:extLst>
      <p:ext uri="{BB962C8B-B14F-4D97-AF65-F5344CB8AC3E}">
        <p14:creationId xmlns:p14="http://schemas.microsoft.com/office/powerpoint/2010/main" val="709720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pic>
        <p:nvPicPr>
          <p:cNvPr id="5" name="Content Placeholder 4" descr="turing_js_r.gif"/>
          <p:cNvPicPr>
            <a:picLocks noGrp="1" noChangeAspect="1"/>
          </p:cNvPicPr>
          <p:nvPr>
            <p:ph idx="1"/>
          </p:nvPr>
        </p:nvPicPr>
        <p:blipFill>
          <a:blip r:embed="rId2">
            <a:extLst>
              <a:ext uri="{28A0092B-C50C-407E-A947-70E740481C1C}">
                <a14:useLocalDpi xmlns:a14="http://schemas.microsoft.com/office/drawing/2010/main" val="0"/>
              </a:ext>
            </a:extLst>
          </a:blip>
          <a:srcRect t="17205" b="17205"/>
          <a:stretch>
            <a:fillRect/>
          </a:stretch>
        </p:blipFill>
        <p:spPr>
          <a:xfrm>
            <a:off x="762000" y="428625"/>
            <a:ext cx="7543800" cy="4754563"/>
          </a:xfrm>
        </p:spPr>
      </p:pic>
    </p:spTree>
    <p:extLst>
      <p:ext uri="{BB962C8B-B14F-4D97-AF65-F5344CB8AC3E}">
        <p14:creationId xmlns:p14="http://schemas.microsoft.com/office/powerpoint/2010/main" val="323339957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Components</a:t>
            </a:r>
            <a:endParaRPr lang="en-US" sz="2000" dirty="0"/>
          </a:p>
        </p:txBody>
      </p:sp>
      <p:pic>
        <p:nvPicPr>
          <p:cNvPr id="8" name="Picture 7" descr="Game_of_life_animated_glide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8635" y="2526740"/>
            <a:ext cx="1066800" cy="1066800"/>
          </a:xfrm>
          <a:prstGeom prst="rect">
            <a:avLst/>
          </a:prstGeom>
        </p:spPr>
      </p:pic>
      <p:pic>
        <p:nvPicPr>
          <p:cNvPr id="9" name="Picture 8" descr="Game_of_life_animated_LWSS.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695633"/>
            <a:ext cx="1912152" cy="1487229"/>
          </a:xfrm>
          <a:prstGeom prst="rect">
            <a:avLst/>
          </a:prstGeom>
        </p:spPr>
      </p:pic>
      <p:pic>
        <p:nvPicPr>
          <p:cNvPr id="10" name="Picture 9" descr="Game_of_life_pulsar.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2754" y="1087212"/>
            <a:ext cx="1739900" cy="1739900"/>
          </a:xfrm>
          <a:prstGeom prst="rect">
            <a:avLst/>
          </a:prstGeom>
        </p:spPr>
      </p:pic>
      <p:pic>
        <p:nvPicPr>
          <p:cNvPr id="11" name="Picture 10" descr="Game_of_life_blinker.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1819" y="802193"/>
            <a:ext cx="1041400" cy="1041400"/>
          </a:xfrm>
          <a:prstGeom prst="rect">
            <a:avLst/>
          </a:prstGeom>
        </p:spPr>
      </p:pic>
    </p:spTree>
    <p:extLst>
      <p:ext uri="{BB962C8B-B14F-4D97-AF65-F5344CB8AC3E}">
        <p14:creationId xmlns:p14="http://schemas.microsoft.com/office/powerpoint/2010/main" val="13319348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fill="hold" nodeType="clickEffect">
                                  <p:stCondLst>
                                    <p:cond delay="0"/>
                                  </p:stCondLst>
                                  <p:childTnLst>
                                    <p:animMotion origin="layout" path="M -4.05068E-6 -3.01065E-6 L 0.17946 -3.01065E-6 C 0.26016 -3.01065E-6 0.36116 0.01529 0.36116 -0.05095 L 0.35977 -0.24039 " pathEditMode="relative" rAng="0" ptsTypes="FfFF">
                                      <p:cBhvr>
                                        <p:cTn id="6" dur="7000" fill="hold"/>
                                        <p:tgtEl>
                                          <p:spTgt spid="8"/>
                                        </p:tgtEl>
                                        <p:attrNameLst>
                                          <p:attrName>ppt_x</p:attrName>
                                          <p:attrName>ppt_y</p:attrName>
                                        </p:attrNameLst>
                                      </p:cBhvr>
                                      <p:rCtr x="18049" y="-11255"/>
                                    </p:animMotion>
                                  </p:childTnLst>
                                </p:cTn>
                              </p:par>
                              <p:par>
                                <p:cTn id="7" presetID="42" presetClass="path" presetSubtype="0" fill="hold" nodeType="withEffect">
                                  <p:stCondLst>
                                    <p:cond delay="0"/>
                                  </p:stCondLst>
                                  <p:childTnLst>
                                    <p:animMotion origin="layout" path="M -2.88442E-6 -4.42798E-6 L 0.62357 -0.00277 " pathEditMode="relative" rAng="0" ptsTypes="AA">
                                      <p:cBhvr>
                                        <p:cTn id="8" dur="7000" fill="hold"/>
                                        <p:tgtEl>
                                          <p:spTgt spid="9"/>
                                        </p:tgtEl>
                                        <p:attrNameLst>
                                          <p:attrName>ppt_x</p:attrName>
                                          <p:attrName>ppt_y</p:attrName>
                                        </p:attrNameLst>
                                      </p:cBhvr>
                                      <p:rCtr x="31170" y="-139"/>
                                    </p:animMotion>
                                  </p:childTnLst>
                                </p:cTn>
                              </p:par>
                              <p:par>
                                <p:cTn id="9" presetID="1" presetClass="path" presetSubtype="0" fill="hold" nodeType="withEffect">
                                  <p:stCondLst>
                                    <p:cond delay="0"/>
                                  </p:stCondLst>
                                  <p:childTnLst>
                                    <p:animMotion origin="layout" path="M -0.00451 -3.38583E-6 C 0.06196 -3.38583E-6 0.11593 0.07226 0.11593 0.16142 C 0.11593 0.25081 0.06196 0.32307 -0.00451 0.32307 C -0.07116 0.32307 -0.12496 0.25081 -0.12496 0.16142 C -0.12496 0.07226 -0.07116 -3.38583E-6 -0.00451 -3.38583E-6 Z " pathEditMode="relative" rAng="0" ptsTypes="fffff">
                                      <p:cBhvr>
                                        <p:cTn id="10" dur="8000" fill="hold"/>
                                        <p:tgtEl>
                                          <p:spTgt spid="11"/>
                                        </p:tgtEl>
                                        <p:attrNameLst>
                                          <p:attrName>ppt_x</p:attrName>
                                          <p:attrName>ppt_y</p:attrName>
                                        </p:attrNameLst>
                                      </p:cBhvr>
                                      <p:rCtr x="0" y="16142"/>
                                    </p:animMotion>
                                  </p:childTnLst>
                                </p:cTn>
                              </p:par>
                              <p:par>
                                <p:cTn id="11" presetID="7" presetClass="path" presetSubtype="0" fill="hold" nodeType="withEffect">
                                  <p:stCondLst>
                                    <p:cond delay="0"/>
                                  </p:stCondLst>
                                  <p:childTnLst>
                                    <p:animMotion origin="layout" path="M 6.66435E-7 -2.98749E-6 L 0.14491 -2.98749E-6 L 0.14491 -0.17577 L 6.66435E-7 -0.17577 L 6.66435E-7 -2.98749E-6 Z " pathEditMode="relative" rAng="0" ptsTypes="FFFFF">
                                      <p:cBhvr>
                                        <p:cTn id="12" dur="7000" spd="-100000" fill="hold"/>
                                        <p:tgtEl>
                                          <p:spTgt spid="10"/>
                                        </p:tgtEl>
                                        <p:attrNameLst>
                                          <p:attrName>ppt_x</p:attrName>
                                          <p:attrName>ppt_y</p:attrName>
                                        </p:attrNameLst>
                                      </p:cBhvr>
                                      <p:rCtr x="7237" y="-8800"/>
                                    </p:animMotion>
                                  </p:childTnLst>
                                </p:cTn>
                              </p:par>
                            </p:childTnLst>
                          </p:cTn>
                        </p:par>
                        <p:par>
                          <p:cTn id="13" fill="hold">
                            <p:stCondLst>
                              <p:cond delay="8000"/>
                            </p:stCondLst>
                            <p:childTnLst>
                              <p:par>
                                <p:cTn id="14" presetID="9" presetClass="exit" presetSubtype="0" fill="hold" nodeType="afterEffect">
                                  <p:stCondLst>
                                    <p:cond delay="0"/>
                                  </p:stCondLst>
                                  <p:childTnLst>
                                    <p:animEffect transition="out" filter="dissolv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Why do we need Regular Expression languages?</a:t>
            </a:r>
          </a:p>
          <a:p>
            <a:endParaRPr lang="en-US" sz="2000" dirty="0"/>
          </a:p>
          <a:p>
            <a:endParaRPr lang="en-US" sz="2000" dirty="0" smtClean="0"/>
          </a:p>
        </p:txBody>
      </p:sp>
      <p:pic>
        <p:nvPicPr>
          <p:cNvPr id="6" name="Picture 5" descr="Screen Shot 2014-04-06 at 17.11.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98" y="908548"/>
            <a:ext cx="7774557" cy="4018783"/>
          </a:xfrm>
          <a:prstGeom prst="rect">
            <a:avLst/>
          </a:prstGeom>
        </p:spPr>
      </p:pic>
    </p:spTree>
    <p:extLst>
      <p:ext uri="{BB962C8B-B14F-4D97-AF65-F5344CB8AC3E}">
        <p14:creationId xmlns:p14="http://schemas.microsoft.com/office/powerpoint/2010/main" val="563878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t>Memory cell</a:t>
            </a:r>
            <a:endParaRPr lang="en-US" sz="2000" b="1" dirty="0"/>
          </a:p>
        </p:txBody>
      </p:sp>
      <p:pic>
        <p:nvPicPr>
          <p:cNvPr id="6" name="Picture 5" descr="Screen Shot 2014-03-23 at 15.55.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095" y="784656"/>
            <a:ext cx="4346788" cy="4263987"/>
          </a:xfrm>
          <a:prstGeom prst="rect">
            <a:avLst/>
          </a:prstGeom>
        </p:spPr>
      </p:pic>
      <p:pic>
        <p:nvPicPr>
          <p:cNvPr id="7" name="Picture 6" descr="Gospers_glider_gun.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180" y="1177625"/>
            <a:ext cx="1835298" cy="1321415"/>
          </a:xfrm>
          <a:prstGeom prst="rect">
            <a:avLst/>
          </a:prstGeom>
        </p:spPr>
      </p:pic>
    </p:spTree>
    <p:extLst>
      <p:ext uri="{BB962C8B-B14F-4D97-AF65-F5344CB8AC3E}">
        <p14:creationId xmlns:p14="http://schemas.microsoft.com/office/powerpoint/2010/main" val="445927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pic>
        <p:nvPicPr>
          <p:cNvPr id="5" name="Content Placeholder 4" descr="Screen Shot 2014-03-23 at 15.55.36.png"/>
          <p:cNvPicPr>
            <a:picLocks noGrp="1" noChangeAspect="1"/>
          </p:cNvPicPr>
          <p:nvPr>
            <p:ph idx="1"/>
          </p:nvPr>
        </p:nvPicPr>
        <p:blipFill>
          <a:blip r:embed="rId3">
            <a:extLst>
              <a:ext uri="{28A0092B-C50C-407E-A947-70E740481C1C}">
                <a14:useLocalDpi xmlns:a14="http://schemas.microsoft.com/office/drawing/2010/main" val="0"/>
              </a:ext>
            </a:extLst>
          </a:blip>
          <a:srcRect t="11408" b="11408"/>
          <a:stretch>
            <a:fillRect/>
          </a:stretch>
        </p:blipFill>
        <p:spPr>
          <a:xfrm>
            <a:off x="4666860" y="428824"/>
            <a:ext cx="4398411" cy="4650794"/>
          </a:xfrm>
        </p:spPr>
      </p:pic>
      <p:pic>
        <p:nvPicPr>
          <p:cNvPr id="6" name="Picture 5" descr="Screen Shot 2014-03-23 at 15.54.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24" y="428824"/>
            <a:ext cx="4324863" cy="4754038"/>
          </a:xfrm>
          <a:prstGeom prst="rect">
            <a:avLst/>
          </a:prstGeom>
        </p:spPr>
      </p:pic>
    </p:spTree>
    <p:extLst>
      <p:ext uri="{BB962C8B-B14F-4D97-AF65-F5344CB8AC3E}">
        <p14:creationId xmlns:p14="http://schemas.microsoft.com/office/powerpoint/2010/main" val="445927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pic>
        <p:nvPicPr>
          <p:cNvPr id="5" name="Content Placeholder 4" descr="Screen Shot 2014-03-23 at 15.56.08.png"/>
          <p:cNvPicPr>
            <a:picLocks noGrp="1" noChangeAspect="1"/>
          </p:cNvPicPr>
          <p:nvPr>
            <p:ph idx="1"/>
          </p:nvPr>
        </p:nvPicPr>
        <p:blipFill>
          <a:blip r:embed="rId3">
            <a:extLst>
              <a:ext uri="{28A0092B-C50C-407E-A947-70E740481C1C}">
                <a14:useLocalDpi xmlns:a14="http://schemas.microsoft.com/office/drawing/2010/main" val="0"/>
              </a:ext>
            </a:extLst>
          </a:blip>
          <a:srcRect t="9276" b="9276"/>
          <a:stretch>
            <a:fillRect/>
          </a:stretch>
        </p:blipFill>
        <p:spPr>
          <a:xfrm>
            <a:off x="154873" y="428625"/>
            <a:ext cx="4408737" cy="4754563"/>
          </a:xfrm>
        </p:spPr>
      </p:pic>
      <p:pic>
        <p:nvPicPr>
          <p:cNvPr id="6" name="Picture 5" descr="Screen Shot 2014-03-23 at 15.56.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184" y="428824"/>
            <a:ext cx="4357114" cy="4754364"/>
          </a:xfrm>
          <a:prstGeom prst="rect">
            <a:avLst/>
          </a:prstGeom>
        </p:spPr>
      </p:pic>
    </p:spTree>
    <p:extLst>
      <p:ext uri="{BB962C8B-B14F-4D97-AF65-F5344CB8AC3E}">
        <p14:creationId xmlns:p14="http://schemas.microsoft.com/office/powerpoint/2010/main" val="991159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pic>
        <p:nvPicPr>
          <p:cNvPr id="5" name="Content Placeholder 4" descr="Screen Shot 2014-03-23 at 15.56.34.png"/>
          <p:cNvPicPr>
            <a:picLocks noGrp="1" noChangeAspect="1"/>
          </p:cNvPicPr>
          <p:nvPr>
            <p:ph idx="1"/>
          </p:nvPr>
        </p:nvPicPr>
        <p:blipFill>
          <a:blip r:embed="rId3">
            <a:extLst>
              <a:ext uri="{28A0092B-C50C-407E-A947-70E740481C1C}">
                <a14:useLocalDpi xmlns:a14="http://schemas.microsoft.com/office/drawing/2010/main" val="0"/>
              </a:ext>
            </a:extLst>
          </a:blip>
          <a:srcRect t="12447" b="12447"/>
          <a:stretch>
            <a:fillRect/>
          </a:stretch>
        </p:blipFill>
        <p:spPr>
          <a:xfrm>
            <a:off x="123899" y="428625"/>
            <a:ext cx="4295163" cy="4754563"/>
          </a:xfrm>
        </p:spPr>
      </p:pic>
      <p:pic>
        <p:nvPicPr>
          <p:cNvPr id="6" name="Picture 5" descr="Screen Shot 2014-03-23 at 15.56.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0814" y="428625"/>
            <a:ext cx="4462834" cy="4754563"/>
          </a:xfrm>
          <a:prstGeom prst="rect">
            <a:avLst/>
          </a:prstGeom>
        </p:spPr>
      </p:pic>
    </p:spTree>
    <p:extLst>
      <p:ext uri="{BB962C8B-B14F-4D97-AF65-F5344CB8AC3E}">
        <p14:creationId xmlns:p14="http://schemas.microsoft.com/office/powerpoint/2010/main" val="991159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pic>
        <p:nvPicPr>
          <p:cNvPr id="5" name="Content Placeholder 4" descr="Screen Shot 2014-03-23 at 15.57.11.png"/>
          <p:cNvPicPr>
            <a:picLocks noGrp="1" noChangeAspect="1"/>
          </p:cNvPicPr>
          <p:nvPr>
            <p:ph idx="1"/>
          </p:nvPr>
        </p:nvPicPr>
        <p:blipFill>
          <a:blip r:embed="rId3">
            <a:extLst>
              <a:ext uri="{28A0092B-C50C-407E-A947-70E740481C1C}">
                <a14:useLocalDpi xmlns:a14="http://schemas.microsoft.com/office/drawing/2010/main" val="0"/>
              </a:ext>
            </a:extLst>
          </a:blip>
          <a:srcRect t="13070" b="13070"/>
          <a:stretch>
            <a:fillRect/>
          </a:stretch>
        </p:blipFill>
        <p:spPr>
          <a:xfrm>
            <a:off x="92924" y="428824"/>
            <a:ext cx="4419062" cy="4754364"/>
          </a:xfrm>
        </p:spPr>
      </p:pic>
      <p:pic>
        <p:nvPicPr>
          <p:cNvPr id="6" name="Picture 5" descr="Screen Shot 2014-03-23 at 15.57.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835" y="428825"/>
            <a:ext cx="4326138" cy="4754038"/>
          </a:xfrm>
          <a:prstGeom prst="rect">
            <a:avLst/>
          </a:prstGeom>
        </p:spPr>
      </p:pic>
    </p:spTree>
    <p:extLst>
      <p:ext uri="{BB962C8B-B14F-4D97-AF65-F5344CB8AC3E}">
        <p14:creationId xmlns:p14="http://schemas.microsoft.com/office/powerpoint/2010/main" val="296707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“Life</a:t>
            </a:r>
            <a:r>
              <a:rPr lang="en-US" sz="3200" dirty="0"/>
              <a:t>, The Universe, and </a:t>
            </a:r>
            <a:r>
              <a:rPr lang="en-US" sz="3200" dirty="0" smtClean="0"/>
              <a:t>Everything” </a:t>
            </a:r>
            <a:r>
              <a:rPr lang="en-US" sz="3200" dirty="0"/>
              <a:t>by Damian Conway </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8 bit Memory cell</a:t>
            </a:r>
            <a:endParaRPr lang="en-US" sz="2000" dirty="0"/>
          </a:p>
        </p:txBody>
      </p:sp>
      <p:pic>
        <p:nvPicPr>
          <p:cNvPr id="6" name="Picture 5" descr="Screen Shot 2014-03-23 at 15.57.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887" y="867252"/>
            <a:ext cx="5694162" cy="4220905"/>
          </a:xfrm>
          <a:prstGeom prst="rect">
            <a:avLst/>
          </a:prstGeom>
        </p:spPr>
      </p:pic>
    </p:spTree>
    <p:extLst>
      <p:ext uri="{BB962C8B-B14F-4D97-AF65-F5344CB8AC3E}">
        <p14:creationId xmlns:p14="http://schemas.microsoft.com/office/powerpoint/2010/main" val="296707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endParaRPr lang="en-US" sz="3200" dirty="0"/>
          </a:p>
        </p:txBody>
      </p:sp>
      <p:sp>
        <p:nvSpPr>
          <p:cNvPr id="3" name="Content Placeholder 2"/>
          <p:cNvSpPr>
            <a:spLocks noGrp="1"/>
          </p:cNvSpPr>
          <p:nvPr>
            <p:ph idx="1"/>
          </p:nvPr>
        </p:nvSpPr>
        <p:spPr>
          <a:xfrm>
            <a:off x="762000" y="428825"/>
            <a:ext cx="7543800" cy="4754038"/>
          </a:xfrm>
        </p:spPr>
        <p:txBody>
          <a:bodyPr anchor="ctr">
            <a:normAutofit/>
          </a:bodyPr>
          <a:lstStyle/>
          <a:p>
            <a:pPr marL="0" indent="0" algn="ctr">
              <a:buNone/>
            </a:pPr>
            <a:r>
              <a:rPr lang="en-US" sz="3600" b="1" dirty="0">
                <a:solidFill>
                  <a:srgbClr val="FF0000"/>
                </a:solidFill>
              </a:rPr>
              <a:t>“Fault Tolerance 101” </a:t>
            </a:r>
            <a:endParaRPr lang="en-US" sz="3600" b="1" dirty="0" smtClean="0">
              <a:solidFill>
                <a:srgbClr val="FF0000"/>
              </a:solidFill>
            </a:endParaRPr>
          </a:p>
          <a:p>
            <a:pPr marL="0" indent="0" algn="ctr">
              <a:buNone/>
            </a:pPr>
            <a:r>
              <a:rPr lang="en-US" sz="3600" dirty="0" smtClean="0">
                <a:solidFill>
                  <a:srgbClr val="FF0000"/>
                </a:solidFill>
              </a:rPr>
              <a:t>by </a:t>
            </a:r>
            <a:r>
              <a:rPr lang="en-US" sz="3600" dirty="0">
                <a:solidFill>
                  <a:srgbClr val="FF0000"/>
                </a:solidFill>
              </a:rPr>
              <a:t>Joe Armstrong (Creator of </a:t>
            </a:r>
            <a:r>
              <a:rPr lang="en-US" sz="3600" dirty="0" err="1">
                <a:solidFill>
                  <a:srgbClr val="FF0000"/>
                </a:solidFill>
              </a:rPr>
              <a:t>Erlang</a:t>
            </a:r>
            <a:r>
              <a:rPr lang="en-US" sz="3600" dirty="0">
                <a:solidFill>
                  <a:srgbClr val="FF0000"/>
                </a:solidFill>
              </a:rPr>
              <a:t>)</a:t>
            </a:r>
          </a:p>
        </p:txBody>
      </p:sp>
    </p:spTree>
    <p:extLst>
      <p:ext uri="{BB962C8B-B14F-4D97-AF65-F5344CB8AC3E}">
        <p14:creationId xmlns:p14="http://schemas.microsoft.com/office/powerpoint/2010/main" val="31317013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“Fault Tolerance 101” by Joe Armstrong (Creator of </a:t>
            </a:r>
            <a:r>
              <a:rPr lang="en-US" sz="3200" dirty="0" err="1"/>
              <a:t>Erlang</a:t>
            </a:r>
            <a:r>
              <a:rPr lang="en-US" sz="3200" dirty="0"/>
              <a:t>)</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a:t>Defensive programming is an useless side effect of sequential programming.</a:t>
            </a:r>
          </a:p>
          <a:p>
            <a:r>
              <a:rPr lang="en-US" sz="2000" dirty="0"/>
              <a:t>It should be Fault Tolerant programming</a:t>
            </a:r>
            <a:r>
              <a:rPr lang="en-US" sz="2000" dirty="0" smtClean="0"/>
              <a:t>.</a:t>
            </a:r>
          </a:p>
          <a:p>
            <a:r>
              <a:rPr lang="en-US" sz="2000" dirty="0"/>
              <a:t>Fault tolerant </a:t>
            </a:r>
            <a:r>
              <a:rPr lang="en-US" sz="2000" dirty="0" smtClean="0"/>
              <a:t>system = Scalable system</a:t>
            </a:r>
            <a:endParaRPr lang="en-US" sz="2000" dirty="0"/>
          </a:p>
          <a:p>
            <a:r>
              <a:rPr lang="en-US" sz="2000" dirty="0"/>
              <a:t>The question to ask is “What to do when an error occurs?”</a:t>
            </a:r>
          </a:p>
          <a:p>
            <a:pPr lvl="1"/>
            <a:r>
              <a:rPr lang="en-US" sz="1800" dirty="0"/>
              <a:t>Nothing</a:t>
            </a:r>
          </a:p>
          <a:p>
            <a:pPr lvl="1"/>
            <a:r>
              <a:rPr lang="en-US" sz="1800" dirty="0"/>
              <a:t>Crash</a:t>
            </a:r>
          </a:p>
          <a:p>
            <a:pPr lvl="1"/>
            <a:r>
              <a:rPr lang="en-US" sz="1800" dirty="0"/>
              <a:t>Ignore it</a:t>
            </a:r>
          </a:p>
          <a:p>
            <a:pPr lvl="1"/>
            <a:r>
              <a:rPr lang="en-US" sz="1800" dirty="0"/>
              <a:t>Hide it</a:t>
            </a:r>
          </a:p>
          <a:p>
            <a:endParaRPr lang="en-US" sz="2000" dirty="0"/>
          </a:p>
          <a:p>
            <a:endParaRPr lang="en-US" sz="2000" dirty="0"/>
          </a:p>
        </p:txBody>
      </p:sp>
    </p:spTree>
    <p:extLst>
      <p:ext uri="{BB962C8B-B14F-4D97-AF65-F5344CB8AC3E}">
        <p14:creationId xmlns:p14="http://schemas.microsoft.com/office/powerpoint/2010/main" val="2687745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“Fault Tolerance 101” by Joe Armstrong (Creator of </a:t>
            </a:r>
            <a:r>
              <a:rPr lang="en-US" sz="3200" dirty="0" err="1"/>
              <a:t>Erlang</a:t>
            </a:r>
            <a:r>
              <a:rPr lang="en-US" sz="3200" dirty="0"/>
              <a:t>)</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a:t>Specifications?!</a:t>
            </a:r>
            <a:r>
              <a:rPr lang="en-US" sz="2000" dirty="0"/>
              <a:t> – They tell you what to do when things happen, but not when things don’t happen</a:t>
            </a:r>
            <a:r>
              <a:rPr lang="en-US" sz="2000" dirty="0" smtClean="0"/>
              <a:t>.</a:t>
            </a:r>
          </a:p>
          <a:p>
            <a:r>
              <a:rPr lang="en-US" sz="2000" dirty="0" smtClean="0"/>
              <a:t>Programming is the act of turning an inexact description of something (</a:t>
            </a:r>
            <a:r>
              <a:rPr lang="en-US" sz="2000" b="1" dirty="0" smtClean="0"/>
              <a:t>the specification</a:t>
            </a:r>
            <a:r>
              <a:rPr lang="en-US" sz="2000" dirty="0" smtClean="0"/>
              <a:t>) into an exact description of something (</a:t>
            </a:r>
            <a:r>
              <a:rPr lang="en-US" sz="2000" b="1" dirty="0" smtClean="0"/>
              <a:t>the program</a:t>
            </a:r>
            <a:r>
              <a:rPr lang="en-US" sz="2000" dirty="0" smtClean="0"/>
              <a:t>).</a:t>
            </a:r>
          </a:p>
          <a:p>
            <a:r>
              <a:rPr lang="en-US" sz="2000" dirty="0" smtClean="0"/>
              <a:t>What is fault tolerance?</a:t>
            </a:r>
          </a:p>
          <a:p>
            <a:pPr lvl="1"/>
            <a:r>
              <a:rPr lang="en-US" sz="1800" dirty="0" smtClean="0"/>
              <a:t>The ability to behave </a:t>
            </a:r>
            <a:r>
              <a:rPr lang="en-US" sz="1800" b="1" dirty="0" smtClean="0"/>
              <a:t>in a sensible manner </a:t>
            </a:r>
            <a:r>
              <a:rPr lang="en-US" sz="1800" dirty="0" smtClean="0"/>
              <a:t>in the presence of a failure. (Consumer software, websites)</a:t>
            </a:r>
          </a:p>
          <a:p>
            <a:pPr lvl="1"/>
            <a:r>
              <a:rPr lang="en-US" sz="1800" dirty="0" smtClean="0"/>
              <a:t>The ability to behave </a:t>
            </a:r>
            <a:r>
              <a:rPr lang="en-US" sz="1800" b="1" dirty="0" smtClean="0"/>
              <a:t>exactly as specified </a:t>
            </a:r>
            <a:r>
              <a:rPr lang="en-US" sz="1800" dirty="0" smtClean="0"/>
              <a:t>despite failures. (Air traffic control, Nuclear power station control)</a:t>
            </a:r>
          </a:p>
          <a:p>
            <a:endParaRPr lang="en-US" sz="2000" dirty="0"/>
          </a:p>
        </p:txBody>
      </p:sp>
    </p:spTree>
    <p:extLst>
      <p:ext uri="{BB962C8B-B14F-4D97-AF65-F5344CB8AC3E}">
        <p14:creationId xmlns:p14="http://schemas.microsoft.com/office/powerpoint/2010/main" val="2898736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“Fault Tolerance 101” by Joe Armstrong (Creator of </a:t>
            </a:r>
            <a:r>
              <a:rPr lang="en-US" sz="3200" dirty="0" err="1"/>
              <a:t>Erlang</a:t>
            </a:r>
            <a:r>
              <a:rPr lang="en-US" sz="3200" dirty="0"/>
              <a:t>)</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Hardware and software failures</a:t>
            </a:r>
          </a:p>
          <a:p>
            <a:pPr lvl="1"/>
            <a:r>
              <a:rPr lang="en-US" sz="1800" dirty="0" smtClean="0"/>
              <a:t>Different types of software and hardware bugs</a:t>
            </a:r>
          </a:p>
          <a:p>
            <a:pPr lvl="2"/>
            <a:r>
              <a:rPr lang="en-US" sz="1600" b="1" dirty="0" err="1" smtClean="0"/>
              <a:t>Heisenbug</a:t>
            </a:r>
            <a:r>
              <a:rPr lang="en-US" sz="1600" dirty="0" smtClean="0"/>
              <a:t> – Bug that seems to disappear or alter it’s behavior when one attempts to study it.</a:t>
            </a:r>
          </a:p>
          <a:p>
            <a:pPr lvl="2"/>
            <a:r>
              <a:rPr lang="en-US" sz="1600" b="1" dirty="0" err="1"/>
              <a:t>Bohrbug</a:t>
            </a:r>
            <a:r>
              <a:rPr lang="en-US" sz="1600" dirty="0"/>
              <a:t> - by opposition, is a "good, solid bug". Like the deterministic Bohr atom model, they do not change their behavior and are relatively easily detected</a:t>
            </a:r>
            <a:r>
              <a:rPr lang="en-US" sz="1600" dirty="0" smtClean="0"/>
              <a:t>.</a:t>
            </a:r>
            <a:endParaRPr lang="en-US" sz="1600" dirty="0"/>
          </a:p>
          <a:p>
            <a:pPr lvl="2"/>
            <a:r>
              <a:rPr lang="en-US" sz="1600" b="1" dirty="0" err="1"/>
              <a:t>Mandelbug</a:t>
            </a:r>
            <a:r>
              <a:rPr lang="en-US" sz="1600" dirty="0"/>
              <a:t> - (named after </a:t>
            </a:r>
            <a:r>
              <a:rPr lang="en-US" sz="1600" dirty="0" err="1"/>
              <a:t>Benoît</a:t>
            </a:r>
            <a:r>
              <a:rPr lang="en-US" sz="1600" dirty="0"/>
              <a:t> Mandelbrot's fractal) is a bug whose causes are so complex it defies repair, or makes its behavior appear chaotic or even non-deterministic</a:t>
            </a:r>
            <a:r>
              <a:rPr lang="en-US" sz="1600" dirty="0" smtClean="0"/>
              <a:t>.</a:t>
            </a:r>
            <a:endParaRPr lang="en-US" sz="1600" dirty="0"/>
          </a:p>
          <a:p>
            <a:pPr lvl="2"/>
            <a:r>
              <a:rPr lang="en-US" sz="1600" b="1" dirty="0" err="1"/>
              <a:t>Schrödinbug</a:t>
            </a:r>
            <a:r>
              <a:rPr lang="en-US" sz="1600" dirty="0"/>
              <a:t> - (named after Erwin Schrödinger and his thought experiment) is a bug that manifests itself in running software after a programmer notices that the code should never have worked in the first place</a:t>
            </a:r>
            <a:r>
              <a:rPr lang="en-US" sz="1600" dirty="0" smtClean="0"/>
              <a:t>.</a:t>
            </a:r>
            <a:endParaRPr lang="en-US" sz="1600" dirty="0"/>
          </a:p>
          <a:p>
            <a:pPr lvl="2"/>
            <a:r>
              <a:rPr lang="en-US" sz="1600" b="1" dirty="0" err="1"/>
              <a:t>Hindenbug</a:t>
            </a:r>
            <a:r>
              <a:rPr lang="en-US" sz="1600" dirty="0"/>
              <a:t> - (named after Hindenburg disaster) is a bug with catastrophic behavior</a:t>
            </a:r>
            <a:r>
              <a:rPr lang="en-US" sz="1600" dirty="0" smtClean="0"/>
              <a:t>.</a:t>
            </a:r>
          </a:p>
        </p:txBody>
      </p:sp>
    </p:spTree>
    <p:extLst>
      <p:ext uri="{BB962C8B-B14F-4D97-AF65-F5344CB8AC3E}">
        <p14:creationId xmlns:p14="http://schemas.microsoft.com/office/powerpoint/2010/main" val="2898736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To avoid having to write code like this:</a:t>
            </a:r>
          </a:p>
        </p:txBody>
      </p:sp>
      <p:pic>
        <p:nvPicPr>
          <p:cNvPr id="5" name="Picture 4" descr="Screen Shot 2014-03-23 at 20.35.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14" y="819354"/>
            <a:ext cx="6400776" cy="4363508"/>
          </a:xfrm>
          <a:prstGeom prst="rect">
            <a:avLst/>
          </a:prstGeom>
        </p:spPr>
      </p:pic>
    </p:spTree>
    <p:extLst>
      <p:ext uri="{BB962C8B-B14F-4D97-AF65-F5344CB8AC3E}">
        <p14:creationId xmlns:p14="http://schemas.microsoft.com/office/powerpoint/2010/main" val="1353208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“Fault Tolerance 101” by Joe Armstrong (Creator of </a:t>
            </a:r>
            <a:r>
              <a:rPr lang="en-US" sz="3200" dirty="0" err="1"/>
              <a:t>Erlang</a:t>
            </a:r>
            <a:r>
              <a:rPr lang="en-US" sz="3200" dirty="0"/>
              <a:t>)</a:t>
            </a:r>
          </a:p>
        </p:txBody>
      </p:sp>
      <p:sp>
        <p:nvSpPr>
          <p:cNvPr id="3" name="Content Placeholder 2"/>
          <p:cNvSpPr>
            <a:spLocks noGrp="1"/>
          </p:cNvSpPr>
          <p:nvPr>
            <p:ph idx="1"/>
          </p:nvPr>
        </p:nvSpPr>
        <p:spPr>
          <a:xfrm>
            <a:off x="762000" y="428825"/>
            <a:ext cx="7543800" cy="4754038"/>
          </a:xfrm>
        </p:spPr>
        <p:txBody>
          <a:bodyPr anchor="t">
            <a:normAutofit/>
          </a:bodyPr>
          <a:lstStyle/>
          <a:p>
            <a:pPr marL="274320" lvl="1"/>
            <a:r>
              <a:rPr lang="en-US" sz="1800" dirty="0"/>
              <a:t>Example of a </a:t>
            </a:r>
            <a:r>
              <a:rPr lang="en-US" sz="1800" dirty="0" err="1"/>
              <a:t>Heisenbug</a:t>
            </a:r>
            <a:endParaRPr lang="en-US" sz="1800" dirty="0"/>
          </a:p>
          <a:p>
            <a:pPr marL="0" indent="0">
              <a:buNone/>
            </a:pPr>
            <a:endParaRPr lang="en-US" sz="2000" dirty="0" smtClean="0"/>
          </a:p>
        </p:txBody>
      </p:sp>
      <p:sp>
        <p:nvSpPr>
          <p:cNvPr id="5" name="TextBox 4"/>
          <p:cNvSpPr txBox="1"/>
          <p:nvPr/>
        </p:nvSpPr>
        <p:spPr>
          <a:xfrm>
            <a:off x="958173" y="2228206"/>
            <a:ext cx="2416029" cy="1477328"/>
          </a:xfrm>
          <a:prstGeom prst="rect">
            <a:avLst/>
          </a:prstGeom>
          <a:noFill/>
        </p:spPr>
        <p:txBody>
          <a:bodyPr wrap="square" rtlCol="0">
            <a:spAutoFit/>
          </a:bodyPr>
          <a:lstStyle/>
          <a:p>
            <a:r>
              <a:rPr lang="en-US" dirty="0" smtClean="0"/>
              <a:t>function f() {</a:t>
            </a:r>
          </a:p>
          <a:p>
            <a:r>
              <a:rPr lang="en-US" dirty="0"/>
              <a:t>	</a:t>
            </a:r>
            <a:r>
              <a:rPr lang="en-US" dirty="0" err="1" smtClean="0"/>
              <a:t>int</a:t>
            </a:r>
            <a:r>
              <a:rPr lang="en-US" dirty="0" smtClean="0"/>
              <a:t> a = 10;</a:t>
            </a:r>
          </a:p>
          <a:p>
            <a:r>
              <a:rPr lang="en-US" dirty="0"/>
              <a:t>	</a:t>
            </a:r>
            <a:r>
              <a:rPr lang="en-US" dirty="0" err="1" smtClean="0"/>
              <a:t>int</a:t>
            </a:r>
            <a:r>
              <a:rPr lang="en-US" dirty="0" smtClean="0"/>
              <a:t> b = 2;</a:t>
            </a:r>
          </a:p>
          <a:p>
            <a:r>
              <a:rPr lang="en-US" dirty="0"/>
              <a:t>	</a:t>
            </a:r>
            <a:r>
              <a:rPr lang="en-US" dirty="0" smtClean="0"/>
              <a:t>return a/b;</a:t>
            </a:r>
          </a:p>
          <a:p>
            <a:r>
              <a:rPr lang="en-US" dirty="0"/>
              <a:t>}</a:t>
            </a:r>
          </a:p>
        </p:txBody>
      </p:sp>
      <p:sp>
        <p:nvSpPr>
          <p:cNvPr id="6" name="TextBox 5"/>
          <p:cNvSpPr txBox="1"/>
          <p:nvPr/>
        </p:nvSpPr>
        <p:spPr>
          <a:xfrm>
            <a:off x="5703493" y="1986049"/>
            <a:ext cx="2416029" cy="1200329"/>
          </a:xfrm>
          <a:prstGeom prst="rect">
            <a:avLst/>
          </a:prstGeom>
          <a:noFill/>
        </p:spPr>
        <p:txBody>
          <a:bodyPr wrap="square" rtlCol="0">
            <a:spAutoFit/>
          </a:bodyPr>
          <a:lstStyle/>
          <a:p>
            <a:r>
              <a:rPr lang="en-US" dirty="0" smtClean="0">
                <a:solidFill>
                  <a:srgbClr val="FF0000"/>
                </a:solidFill>
              </a:rPr>
              <a:t>A cosmic ray hits the memory cell where b is stored and changes the value from 2 to 0.</a:t>
            </a:r>
            <a:endParaRPr lang="en-US" dirty="0">
              <a:solidFill>
                <a:srgbClr val="FF0000"/>
              </a:solidFill>
            </a:endParaRPr>
          </a:p>
        </p:txBody>
      </p:sp>
      <p:cxnSp>
        <p:nvCxnSpPr>
          <p:cNvPr id="7" name="Straight Arrow Connector 6"/>
          <p:cNvCxnSpPr>
            <a:stCxn id="6" idx="1"/>
          </p:cNvCxnSpPr>
          <p:nvPr/>
        </p:nvCxnSpPr>
        <p:spPr>
          <a:xfrm flipH="1">
            <a:off x="2860000" y="2586214"/>
            <a:ext cx="2843493" cy="386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736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“Fault Tolerance 101” by Joe Armstrong (Creator of </a:t>
            </a:r>
            <a:r>
              <a:rPr lang="en-US" sz="3200" dirty="0" err="1"/>
              <a:t>Erlang</a:t>
            </a:r>
            <a:r>
              <a:rPr lang="en-US" sz="3200" dirty="0"/>
              <a:t>)</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t>Summary</a:t>
            </a:r>
          </a:p>
          <a:p>
            <a:pPr lvl="1"/>
            <a:r>
              <a:rPr lang="en-US" sz="1800" dirty="0" smtClean="0"/>
              <a:t>Design with small isolated components</a:t>
            </a:r>
          </a:p>
          <a:p>
            <a:pPr lvl="1"/>
            <a:r>
              <a:rPr lang="en-US" sz="1800" dirty="0" smtClean="0"/>
              <a:t>Fault Tolerant = Scalable</a:t>
            </a:r>
          </a:p>
          <a:p>
            <a:pPr lvl="1"/>
            <a:r>
              <a:rPr lang="en-US" sz="1800" dirty="0" smtClean="0"/>
              <a:t>Small components = Understandable</a:t>
            </a:r>
            <a:endParaRPr lang="en-US" sz="1800" dirty="0"/>
          </a:p>
        </p:txBody>
      </p:sp>
    </p:spTree>
    <p:extLst>
      <p:ext uri="{BB962C8B-B14F-4D97-AF65-F5344CB8AC3E}">
        <p14:creationId xmlns:p14="http://schemas.microsoft.com/office/powerpoint/2010/main" val="2898736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endParaRPr lang="en-US" sz="3200" dirty="0"/>
          </a:p>
        </p:txBody>
      </p:sp>
      <p:sp>
        <p:nvSpPr>
          <p:cNvPr id="3" name="Content Placeholder 2"/>
          <p:cNvSpPr>
            <a:spLocks noGrp="1"/>
          </p:cNvSpPr>
          <p:nvPr>
            <p:ph idx="1"/>
          </p:nvPr>
        </p:nvSpPr>
        <p:spPr>
          <a:xfrm>
            <a:off x="762000" y="428825"/>
            <a:ext cx="7543800" cy="4754038"/>
          </a:xfrm>
        </p:spPr>
        <p:txBody>
          <a:bodyPr anchor="ctr">
            <a:normAutofit/>
          </a:bodyPr>
          <a:lstStyle/>
          <a:p>
            <a:pPr marL="0" indent="0" algn="ctr">
              <a:buNone/>
            </a:pPr>
            <a:r>
              <a:rPr lang="en-US" sz="3600" b="1" dirty="0">
                <a:solidFill>
                  <a:srgbClr val="FF0000"/>
                </a:solidFill>
              </a:rPr>
              <a:t>“Fault Tolerance Made Easy</a:t>
            </a:r>
            <a:r>
              <a:rPr lang="en-US" sz="3600" b="1" dirty="0" smtClean="0">
                <a:solidFill>
                  <a:srgbClr val="FF0000"/>
                </a:solidFill>
              </a:rPr>
              <a:t>”</a:t>
            </a:r>
          </a:p>
          <a:p>
            <a:pPr marL="0" indent="0" algn="ctr">
              <a:buNone/>
            </a:pPr>
            <a:r>
              <a:rPr lang="en-US" sz="3600" dirty="0" smtClean="0">
                <a:solidFill>
                  <a:srgbClr val="FF0000"/>
                </a:solidFill>
              </a:rPr>
              <a:t>by </a:t>
            </a:r>
            <a:r>
              <a:rPr lang="en-US" sz="3600" dirty="0" err="1">
                <a:solidFill>
                  <a:srgbClr val="FF0000"/>
                </a:solidFill>
              </a:rPr>
              <a:t>Uwe</a:t>
            </a:r>
            <a:r>
              <a:rPr lang="en-US" sz="3600" dirty="0">
                <a:solidFill>
                  <a:srgbClr val="FF0000"/>
                </a:solidFill>
              </a:rPr>
              <a:t> </a:t>
            </a:r>
            <a:r>
              <a:rPr lang="en-US" sz="3600" dirty="0" err="1">
                <a:solidFill>
                  <a:srgbClr val="FF0000"/>
                </a:solidFill>
              </a:rPr>
              <a:t>Friedrichsen</a:t>
            </a:r>
            <a:endParaRPr lang="en-US" sz="3600" dirty="0">
              <a:solidFill>
                <a:srgbClr val="FF0000"/>
              </a:solidFill>
            </a:endParaRPr>
          </a:p>
        </p:txBody>
      </p:sp>
    </p:spTree>
    <p:extLst>
      <p:ext uri="{BB962C8B-B14F-4D97-AF65-F5344CB8AC3E}">
        <p14:creationId xmlns:p14="http://schemas.microsoft.com/office/powerpoint/2010/main" val="286131963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“Fault </a:t>
            </a:r>
            <a:r>
              <a:rPr lang="en-US" sz="3200" dirty="0"/>
              <a:t>Tolerance Made </a:t>
            </a:r>
            <a:r>
              <a:rPr lang="en-US" sz="3200" dirty="0" smtClean="0"/>
              <a:t>Easy” by </a:t>
            </a:r>
            <a:r>
              <a:rPr lang="en-US" sz="3200" dirty="0" err="1" smtClean="0"/>
              <a:t>Uwe</a:t>
            </a:r>
            <a:r>
              <a:rPr lang="en-US" sz="3200" dirty="0" smtClean="0"/>
              <a:t> </a:t>
            </a:r>
            <a:r>
              <a:rPr lang="en-US" sz="3200" dirty="0" err="1"/>
              <a:t>Friedrichsen</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800" b="1" dirty="0" smtClean="0">
                <a:solidFill>
                  <a:srgbClr val="FF0000"/>
                </a:solidFill>
              </a:rPr>
              <a:t>“IT’S ALL ABOUT PRODUCTION!”</a:t>
            </a:r>
          </a:p>
          <a:p>
            <a:r>
              <a:rPr lang="en-US" sz="2800" dirty="0" smtClean="0"/>
              <a:t>Production</a:t>
            </a:r>
          </a:p>
          <a:p>
            <a:endParaRPr lang="en-US" sz="2800" dirty="0"/>
          </a:p>
          <a:p>
            <a:r>
              <a:rPr lang="en-US" sz="2800" dirty="0"/>
              <a:t>Availability</a:t>
            </a:r>
          </a:p>
          <a:p>
            <a:endParaRPr lang="en-US" sz="2800" dirty="0" smtClean="0"/>
          </a:p>
          <a:p>
            <a:r>
              <a:rPr lang="en-US" sz="2800" dirty="0" smtClean="0"/>
              <a:t>Resilience</a:t>
            </a:r>
            <a:endParaRPr lang="en-US" sz="2800" dirty="0"/>
          </a:p>
          <a:p>
            <a:endParaRPr lang="en-US" sz="2800" dirty="0" smtClean="0"/>
          </a:p>
          <a:p>
            <a:r>
              <a:rPr lang="en-US" sz="2800" dirty="0" smtClean="0"/>
              <a:t>Fault Tolerance</a:t>
            </a:r>
            <a:endParaRPr lang="en-US" sz="2800" dirty="0"/>
          </a:p>
        </p:txBody>
      </p:sp>
      <p:cxnSp>
        <p:nvCxnSpPr>
          <p:cNvPr id="6" name="Straight Arrow Connector 5"/>
          <p:cNvCxnSpPr/>
          <p:nvPr/>
        </p:nvCxnSpPr>
        <p:spPr>
          <a:xfrm>
            <a:off x="1899784" y="1445421"/>
            <a:ext cx="0" cy="474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99784" y="3445893"/>
            <a:ext cx="0" cy="474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1899784" y="2410984"/>
            <a:ext cx="0" cy="4749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752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“Fault </a:t>
            </a:r>
            <a:r>
              <a:rPr lang="en-US" sz="3200" dirty="0"/>
              <a:t>Tolerance Made </a:t>
            </a:r>
            <a:r>
              <a:rPr lang="en-US" sz="3200" dirty="0" smtClean="0"/>
              <a:t>Easy” by </a:t>
            </a:r>
            <a:r>
              <a:rPr lang="en-US" sz="3200" dirty="0" err="1" smtClean="0"/>
              <a:t>Uwe</a:t>
            </a:r>
            <a:r>
              <a:rPr lang="en-US" sz="3200" dirty="0" smtClean="0"/>
              <a:t> </a:t>
            </a:r>
            <a:r>
              <a:rPr lang="en-US" sz="3200" dirty="0" err="1"/>
              <a:t>Friedrichsen</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t>Fault tolerance patterns</a:t>
            </a:r>
          </a:p>
          <a:p>
            <a:r>
              <a:rPr lang="en-US" sz="2000" dirty="0" smtClean="0"/>
              <a:t>Pattern #1 – Timeouts</a:t>
            </a:r>
          </a:p>
          <a:p>
            <a:pPr lvl="1"/>
            <a:r>
              <a:rPr lang="en-US" sz="1800" dirty="0"/>
              <a:t>Determining Timeout </a:t>
            </a:r>
            <a:r>
              <a:rPr lang="en-US" sz="1800" dirty="0" smtClean="0"/>
              <a:t>Duration</a:t>
            </a:r>
          </a:p>
          <a:p>
            <a:pPr lvl="1"/>
            <a:r>
              <a:rPr lang="en-US" sz="1800" dirty="0" smtClean="0"/>
              <a:t>Configurable Timeouts</a:t>
            </a:r>
            <a:endParaRPr lang="en-US" sz="1800" dirty="0"/>
          </a:p>
          <a:p>
            <a:pPr lvl="1"/>
            <a:r>
              <a:rPr lang="en-US" sz="1800" dirty="0"/>
              <a:t>Self-Adapting </a:t>
            </a:r>
            <a:r>
              <a:rPr lang="en-US" sz="1800" dirty="0" smtClean="0"/>
              <a:t>Timeouts (monitoring triggered)</a:t>
            </a:r>
            <a:endParaRPr lang="en-US" sz="1800" dirty="0"/>
          </a:p>
        </p:txBody>
      </p:sp>
      <p:sp>
        <p:nvSpPr>
          <p:cNvPr id="5" name="TextBox 4"/>
          <p:cNvSpPr txBox="1"/>
          <p:nvPr/>
        </p:nvSpPr>
        <p:spPr>
          <a:xfrm>
            <a:off x="1577238" y="2306980"/>
            <a:ext cx="5175254" cy="2246769"/>
          </a:xfrm>
          <a:prstGeom prst="rect">
            <a:avLst/>
          </a:prstGeom>
          <a:noFill/>
        </p:spPr>
        <p:txBody>
          <a:bodyPr wrap="square" rtlCol="0">
            <a:spAutoFit/>
          </a:bodyPr>
          <a:lstStyle/>
          <a:p>
            <a:r>
              <a:rPr lang="en-US" sz="1400" dirty="0">
                <a:solidFill>
                  <a:srgbClr val="FF0000"/>
                </a:solidFill>
                <a:latin typeface="Courier"/>
                <a:cs typeface="Courier"/>
              </a:rPr>
              <a:t>// Basics </a:t>
            </a:r>
          </a:p>
          <a:p>
            <a:r>
              <a:rPr lang="en-US" sz="1400" dirty="0" err="1">
                <a:solidFill>
                  <a:srgbClr val="FF0000"/>
                </a:solidFill>
                <a:latin typeface="Courier"/>
                <a:cs typeface="Courier"/>
              </a:rPr>
              <a:t>myObject.wait</a:t>
            </a:r>
            <a:r>
              <a:rPr lang="en-US" sz="1400" dirty="0">
                <a:solidFill>
                  <a:srgbClr val="FF0000"/>
                </a:solidFill>
                <a:latin typeface="Courier"/>
                <a:cs typeface="Courier"/>
              </a:rPr>
              <a:t>(); // Do not use this by default </a:t>
            </a:r>
            <a:endParaRPr lang="en-US" sz="1400" dirty="0" smtClean="0">
              <a:solidFill>
                <a:srgbClr val="FF0000"/>
              </a:solidFill>
              <a:latin typeface="Courier"/>
              <a:cs typeface="Courier"/>
            </a:endParaRPr>
          </a:p>
          <a:p>
            <a:endParaRPr lang="en-US" sz="1400" dirty="0">
              <a:solidFill>
                <a:srgbClr val="FF0000"/>
              </a:solidFill>
              <a:latin typeface="Courier"/>
              <a:cs typeface="Courier"/>
            </a:endParaRPr>
          </a:p>
          <a:p>
            <a:r>
              <a:rPr lang="en-US" sz="1400" dirty="0" err="1">
                <a:solidFill>
                  <a:srgbClr val="FF0000"/>
                </a:solidFill>
                <a:latin typeface="Courier"/>
                <a:cs typeface="Courier"/>
              </a:rPr>
              <a:t>myObject.wait</a:t>
            </a:r>
            <a:r>
              <a:rPr lang="en-US" sz="1400" dirty="0">
                <a:solidFill>
                  <a:srgbClr val="FF0000"/>
                </a:solidFill>
                <a:latin typeface="Courier"/>
                <a:cs typeface="Courier"/>
              </a:rPr>
              <a:t>(TIMEOUT); // Better use this </a:t>
            </a:r>
          </a:p>
          <a:p>
            <a:r>
              <a:rPr lang="en-US" sz="1400" dirty="0">
                <a:solidFill>
                  <a:srgbClr val="FF0000"/>
                </a:solidFill>
                <a:latin typeface="Courier"/>
                <a:cs typeface="Courier"/>
              </a:rPr>
              <a:t> </a:t>
            </a:r>
          </a:p>
          <a:p>
            <a:endParaRPr lang="en-US" sz="1400" dirty="0">
              <a:solidFill>
                <a:srgbClr val="FF0000"/>
              </a:solidFill>
              <a:latin typeface="Courier"/>
              <a:cs typeface="Courier"/>
            </a:endParaRPr>
          </a:p>
          <a:p>
            <a:r>
              <a:rPr lang="en-US" sz="1400" dirty="0">
                <a:solidFill>
                  <a:srgbClr val="FF0000"/>
                </a:solidFill>
                <a:latin typeface="Courier"/>
                <a:cs typeface="Courier"/>
              </a:rPr>
              <a:t>// Some more basics </a:t>
            </a:r>
          </a:p>
          <a:p>
            <a:r>
              <a:rPr lang="en-US" sz="1400" dirty="0" err="1">
                <a:solidFill>
                  <a:srgbClr val="FF0000"/>
                </a:solidFill>
                <a:latin typeface="Courier"/>
                <a:cs typeface="Courier"/>
              </a:rPr>
              <a:t>myThread.join</a:t>
            </a:r>
            <a:r>
              <a:rPr lang="en-US" sz="1400" dirty="0">
                <a:solidFill>
                  <a:srgbClr val="FF0000"/>
                </a:solidFill>
                <a:latin typeface="Courier"/>
                <a:cs typeface="Courier"/>
              </a:rPr>
              <a:t>(); // Do not use this by default </a:t>
            </a:r>
          </a:p>
          <a:p>
            <a:endParaRPr lang="en-US" sz="1400" dirty="0">
              <a:solidFill>
                <a:srgbClr val="FF0000"/>
              </a:solidFill>
              <a:latin typeface="Courier"/>
              <a:cs typeface="Courier"/>
            </a:endParaRPr>
          </a:p>
          <a:p>
            <a:r>
              <a:rPr lang="en-US" sz="1400" dirty="0" err="1">
                <a:solidFill>
                  <a:srgbClr val="FF0000"/>
                </a:solidFill>
                <a:latin typeface="Courier"/>
                <a:cs typeface="Courier"/>
              </a:rPr>
              <a:t>myThread.join</a:t>
            </a:r>
            <a:r>
              <a:rPr lang="en-US" sz="1400" dirty="0">
                <a:solidFill>
                  <a:srgbClr val="FF0000"/>
                </a:solidFill>
                <a:latin typeface="Courier"/>
                <a:cs typeface="Courier"/>
              </a:rPr>
              <a:t>(TIMEOUT); // Better use this</a:t>
            </a:r>
          </a:p>
        </p:txBody>
      </p:sp>
    </p:spTree>
    <p:extLst>
      <p:ext uri="{BB962C8B-B14F-4D97-AF65-F5344CB8AC3E}">
        <p14:creationId xmlns:p14="http://schemas.microsoft.com/office/powerpoint/2010/main" val="3752089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 calcmode="lin" valueType="num">
                                      <p:cBhvr additive="base">
                                        <p:cTn id="3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 calcmode="lin" valueType="num">
                                      <p:cBhvr additive="base">
                                        <p:cTn id="3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 calcmode="lin" valueType="num">
                                      <p:cBhvr additive="base">
                                        <p:cTn id="4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 calcmode="lin" valueType="num">
                                      <p:cBhvr additive="base">
                                        <p:cTn id="4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 calcmode="lin" valueType="num">
                                      <p:cBhvr additive="base">
                                        <p:cTn id="5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 calcmode="lin" valueType="num">
                                      <p:cBhvr additive="base">
                                        <p:cTn id="5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“Fault </a:t>
            </a:r>
            <a:r>
              <a:rPr lang="en-US" sz="3200" dirty="0"/>
              <a:t>Tolerance Made </a:t>
            </a:r>
            <a:r>
              <a:rPr lang="en-US" sz="3200" dirty="0" smtClean="0"/>
              <a:t>Easy” by </a:t>
            </a:r>
            <a:r>
              <a:rPr lang="en-US" sz="3200" dirty="0" err="1" smtClean="0"/>
              <a:t>Uwe</a:t>
            </a:r>
            <a:r>
              <a:rPr lang="en-US" sz="3200" dirty="0" smtClean="0"/>
              <a:t> </a:t>
            </a:r>
            <a:r>
              <a:rPr lang="en-US" sz="3200" dirty="0" err="1"/>
              <a:t>Friedrichsen</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Pattern #2 – Circuit Breaker</a:t>
            </a:r>
          </a:p>
          <a:p>
            <a:pPr lvl="1"/>
            <a:r>
              <a:rPr lang="en-US" sz="1800" dirty="0" smtClean="0"/>
              <a:t>Doesn’t wait for a timeout, if resource is unavailable it will return immediately</a:t>
            </a:r>
          </a:p>
          <a:p>
            <a:pPr lvl="1"/>
            <a:r>
              <a:rPr lang="en-US" sz="1800" dirty="0"/>
              <a:t>Thread-Safe Circuit Breaker</a:t>
            </a:r>
          </a:p>
          <a:p>
            <a:pPr lvl="1"/>
            <a:r>
              <a:rPr lang="en-US" sz="1800" dirty="0" smtClean="0"/>
              <a:t>Failure </a:t>
            </a:r>
            <a:r>
              <a:rPr lang="en-US" sz="1800" dirty="0"/>
              <a:t>Types</a:t>
            </a:r>
          </a:p>
          <a:p>
            <a:pPr lvl="1"/>
            <a:r>
              <a:rPr lang="en-US" sz="1800" dirty="0" smtClean="0"/>
              <a:t>Tuning </a:t>
            </a:r>
            <a:r>
              <a:rPr lang="en-US" sz="1800" dirty="0"/>
              <a:t>Circuit Breakers</a:t>
            </a:r>
          </a:p>
        </p:txBody>
      </p:sp>
      <p:pic>
        <p:nvPicPr>
          <p:cNvPr id="6" name="Picture 5" descr="Screen Shot 2014-03-30 at 15.57.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01" y="2401432"/>
            <a:ext cx="7175499" cy="2781430"/>
          </a:xfrm>
          <a:prstGeom prst="rect">
            <a:avLst/>
          </a:prstGeom>
        </p:spPr>
      </p:pic>
    </p:spTree>
    <p:extLst>
      <p:ext uri="{BB962C8B-B14F-4D97-AF65-F5344CB8AC3E}">
        <p14:creationId xmlns:p14="http://schemas.microsoft.com/office/powerpoint/2010/main" val="3752089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“Fault </a:t>
            </a:r>
            <a:r>
              <a:rPr lang="en-US" sz="3200" dirty="0"/>
              <a:t>Tolerance Made </a:t>
            </a:r>
            <a:r>
              <a:rPr lang="en-US" sz="3200" dirty="0" smtClean="0"/>
              <a:t>Easy” by </a:t>
            </a:r>
            <a:r>
              <a:rPr lang="en-US" sz="3200" dirty="0" err="1" smtClean="0"/>
              <a:t>Uwe</a:t>
            </a:r>
            <a:r>
              <a:rPr lang="en-US" sz="3200" dirty="0" smtClean="0"/>
              <a:t> </a:t>
            </a:r>
            <a:r>
              <a:rPr lang="en-US" sz="3200" dirty="0" err="1"/>
              <a:t>Friedrichsen</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Pattern #3 - Fail Fast</a:t>
            </a:r>
          </a:p>
          <a:p>
            <a:pPr lvl="1"/>
            <a:r>
              <a:rPr lang="en-US" sz="1800" dirty="0" smtClean="0"/>
              <a:t>If you know you are going to fail, you better fail fast.</a:t>
            </a:r>
          </a:p>
          <a:p>
            <a:pPr lvl="1"/>
            <a:r>
              <a:rPr lang="en-US" sz="1800" dirty="0" smtClean="0"/>
              <a:t>Still probability of failure, this is just about reducing that probability.</a:t>
            </a:r>
            <a:endParaRPr lang="en-US" sz="1800" dirty="0"/>
          </a:p>
        </p:txBody>
      </p:sp>
      <p:pic>
        <p:nvPicPr>
          <p:cNvPr id="5" name="Picture 4" descr="Screen Shot 2014-03-30 at 16.02.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987" y="1507365"/>
            <a:ext cx="6970040" cy="3675497"/>
          </a:xfrm>
          <a:prstGeom prst="rect">
            <a:avLst/>
          </a:prstGeom>
        </p:spPr>
      </p:pic>
    </p:spTree>
    <p:extLst>
      <p:ext uri="{BB962C8B-B14F-4D97-AF65-F5344CB8AC3E}">
        <p14:creationId xmlns:p14="http://schemas.microsoft.com/office/powerpoint/2010/main" val="3937040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“Fault </a:t>
            </a:r>
            <a:r>
              <a:rPr lang="en-US" sz="3200" dirty="0"/>
              <a:t>Tolerance Made </a:t>
            </a:r>
            <a:r>
              <a:rPr lang="en-US" sz="3200" dirty="0" smtClean="0"/>
              <a:t>Easy” by </a:t>
            </a:r>
            <a:r>
              <a:rPr lang="en-US" sz="3200" dirty="0" err="1" smtClean="0"/>
              <a:t>Uwe</a:t>
            </a:r>
            <a:r>
              <a:rPr lang="en-US" sz="3200" dirty="0" smtClean="0"/>
              <a:t> </a:t>
            </a:r>
            <a:r>
              <a:rPr lang="en-US" sz="3200" dirty="0" err="1"/>
              <a:t>Friedrichsen</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Pattern #4 – Shed Load</a:t>
            </a:r>
          </a:p>
          <a:p>
            <a:pPr lvl="1"/>
            <a:r>
              <a:rPr lang="en-US" sz="1800" dirty="0" smtClean="0"/>
              <a:t>Aims to keep system responsive over a period of high load</a:t>
            </a:r>
          </a:p>
          <a:p>
            <a:pPr lvl="1"/>
            <a:r>
              <a:rPr lang="en-US" sz="1800" dirty="0" smtClean="0"/>
              <a:t>Shedding Strategy</a:t>
            </a:r>
            <a:endParaRPr lang="en-US" sz="1800" dirty="0"/>
          </a:p>
          <a:p>
            <a:pPr lvl="1"/>
            <a:r>
              <a:rPr lang="en-US" sz="1800" dirty="0"/>
              <a:t>Retrieving </a:t>
            </a:r>
            <a:r>
              <a:rPr lang="en-US" sz="1800" dirty="0" smtClean="0"/>
              <a:t>Load</a:t>
            </a:r>
            <a:endParaRPr lang="en-US" sz="1800" dirty="0"/>
          </a:p>
          <a:p>
            <a:pPr lvl="1"/>
            <a:r>
              <a:rPr lang="en-US" sz="1800" dirty="0"/>
              <a:t>Tuning Load Shedders</a:t>
            </a:r>
          </a:p>
        </p:txBody>
      </p:sp>
      <p:pic>
        <p:nvPicPr>
          <p:cNvPr id="5" name="Picture 4" descr="Screen Shot 2014-03-30 at 16.04.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4097" y="1166660"/>
            <a:ext cx="5333080" cy="4016203"/>
          </a:xfrm>
          <a:prstGeom prst="rect">
            <a:avLst/>
          </a:prstGeom>
        </p:spPr>
      </p:pic>
    </p:spTree>
    <p:extLst>
      <p:ext uri="{BB962C8B-B14F-4D97-AF65-F5344CB8AC3E}">
        <p14:creationId xmlns:p14="http://schemas.microsoft.com/office/powerpoint/2010/main" val="1182040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smtClean="0"/>
              <a:t>“Fault </a:t>
            </a:r>
            <a:r>
              <a:rPr lang="en-US" sz="3200" dirty="0"/>
              <a:t>Tolerance Made </a:t>
            </a:r>
            <a:r>
              <a:rPr lang="en-US" sz="3200" dirty="0" smtClean="0"/>
              <a:t>Easy” by </a:t>
            </a:r>
            <a:r>
              <a:rPr lang="en-US" sz="3200" dirty="0" err="1" smtClean="0"/>
              <a:t>Uwe</a:t>
            </a:r>
            <a:r>
              <a:rPr lang="en-US" sz="3200" dirty="0" smtClean="0"/>
              <a:t> </a:t>
            </a:r>
            <a:r>
              <a:rPr lang="en-US" sz="3200" dirty="0" err="1"/>
              <a:t>Friedrichsen</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Pattern #5 – Deferrable Work</a:t>
            </a:r>
          </a:p>
          <a:p>
            <a:pPr lvl="1"/>
            <a:r>
              <a:rPr lang="en-US" sz="1800" dirty="0"/>
              <a:t>Delay </a:t>
            </a:r>
            <a:r>
              <a:rPr lang="en-US" sz="1800" dirty="0" smtClean="0"/>
              <a:t>Strategy</a:t>
            </a:r>
            <a:endParaRPr lang="en-US" sz="1800" dirty="0"/>
          </a:p>
          <a:p>
            <a:pPr lvl="1"/>
            <a:r>
              <a:rPr lang="en-US" sz="1800" dirty="0"/>
              <a:t>Retrieving </a:t>
            </a:r>
            <a:r>
              <a:rPr lang="en-US" sz="1800" dirty="0" smtClean="0"/>
              <a:t>Load</a:t>
            </a:r>
            <a:endParaRPr lang="en-US" sz="1800" dirty="0"/>
          </a:p>
          <a:p>
            <a:pPr lvl="1"/>
            <a:r>
              <a:rPr lang="en-US" sz="1800" dirty="0"/>
              <a:t>Tuning Deferrable Work</a:t>
            </a:r>
          </a:p>
        </p:txBody>
      </p:sp>
      <p:pic>
        <p:nvPicPr>
          <p:cNvPr id="5" name="Picture 4" descr="Screen Shot 2014-03-30 at 16.07.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720" y="1744828"/>
            <a:ext cx="5352679" cy="3285748"/>
          </a:xfrm>
          <a:prstGeom prst="rect">
            <a:avLst/>
          </a:prstGeom>
        </p:spPr>
      </p:pic>
    </p:spTree>
    <p:extLst>
      <p:ext uri="{BB962C8B-B14F-4D97-AF65-F5344CB8AC3E}">
        <p14:creationId xmlns:p14="http://schemas.microsoft.com/office/powerpoint/2010/main" val="11820400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endParaRPr lang="en-US" sz="3200" dirty="0"/>
          </a:p>
        </p:txBody>
      </p:sp>
      <p:sp>
        <p:nvSpPr>
          <p:cNvPr id="3" name="Content Placeholder 2"/>
          <p:cNvSpPr>
            <a:spLocks noGrp="1"/>
          </p:cNvSpPr>
          <p:nvPr>
            <p:ph idx="1"/>
          </p:nvPr>
        </p:nvSpPr>
        <p:spPr>
          <a:xfrm>
            <a:off x="762000" y="428825"/>
            <a:ext cx="7543800" cy="4754038"/>
          </a:xfrm>
        </p:spPr>
        <p:txBody>
          <a:bodyPr anchor="ctr">
            <a:normAutofit/>
          </a:bodyPr>
          <a:lstStyle/>
          <a:p>
            <a:pPr marL="0" indent="0" algn="ctr">
              <a:buNone/>
            </a:pPr>
            <a:r>
              <a:rPr lang="en-US" sz="3600" b="1" dirty="0">
                <a:solidFill>
                  <a:srgbClr val="FF0000"/>
                </a:solidFill>
              </a:rPr>
              <a:t>"Impossible </a:t>
            </a:r>
            <a:r>
              <a:rPr lang="en-US" sz="3600" b="1" dirty="0" smtClean="0">
                <a:solidFill>
                  <a:srgbClr val="FF0000"/>
                </a:solidFill>
              </a:rPr>
              <a:t>Programs”</a:t>
            </a:r>
          </a:p>
          <a:p>
            <a:pPr marL="0" indent="0" algn="ctr">
              <a:buNone/>
            </a:pPr>
            <a:r>
              <a:rPr lang="en-US" sz="3600" dirty="0" smtClean="0">
                <a:solidFill>
                  <a:srgbClr val="FF0000"/>
                </a:solidFill>
              </a:rPr>
              <a:t>by </a:t>
            </a:r>
            <a:r>
              <a:rPr lang="en-US" sz="3600" dirty="0">
                <a:solidFill>
                  <a:srgbClr val="FF0000"/>
                </a:solidFill>
              </a:rPr>
              <a:t>Tom Stuart</a:t>
            </a:r>
          </a:p>
        </p:txBody>
      </p:sp>
    </p:spTree>
    <p:extLst>
      <p:ext uri="{BB962C8B-B14F-4D97-AF65-F5344CB8AC3E}">
        <p14:creationId xmlns:p14="http://schemas.microsoft.com/office/powerpoint/2010/main" val="40784645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a:t>
            </a:r>
            <a:r>
              <a:rPr lang="en-US" sz="3200" dirty="0" smtClean="0"/>
              <a:t>Expressions”</a:t>
            </a:r>
            <a:r>
              <a:rPr lang="en-US" sz="3200" dirty="0"/>
              <a:t> by Damian Conway</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Regexes are badly misunderstood</a:t>
            </a:r>
          </a:p>
          <a:p>
            <a:r>
              <a:rPr lang="en-US" sz="2000" dirty="0" smtClean="0"/>
              <a:t>They have been lying to us about regexes.</a:t>
            </a:r>
          </a:p>
          <a:p>
            <a:r>
              <a:rPr lang="en-US" sz="2000" b="1" dirty="0" smtClean="0"/>
              <a:t>The lie:</a:t>
            </a:r>
          </a:p>
          <a:p>
            <a:pPr lvl="1"/>
            <a:r>
              <a:rPr lang="en-US" sz="1800" dirty="0" smtClean="0"/>
              <a:t>“A regular expression is a declarative specification describing the textual structure to which a matching string must conform.”</a:t>
            </a:r>
          </a:p>
          <a:p>
            <a:pPr lvl="1"/>
            <a:r>
              <a:rPr lang="en-US" sz="1800" dirty="0" smtClean="0"/>
              <a:t>Regexes are not declarative</a:t>
            </a:r>
          </a:p>
          <a:p>
            <a:pPr lvl="1"/>
            <a:r>
              <a:rPr lang="en-US" sz="1800" dirty="0"/>
              <a:t>Regexes are </a:t>
            </a:r>
            <a:r>
              <a:rPr lang="en-US" sz="1800" dirty="0" smtClean="0"/>
              <a:t>not descriptive</a:t>
            </a:r>
          </a:p>
          <a:p>
            <a:pPr lvl="1"/>
            <a:r>
              <a:rPr lang="en-US" sz="1800" dirty="0"/>
              <a:t>Regexes are </a:t>
            </a:r>
            <a:r>
              <a:rPr lang="en-US" sz="1800" dirty="0" smtClean="0"/>
              <a:t>not specifications of </a:t>
            </a:r>
            <a:r>
              <a:rPr lang="en-US" sz="1800" dirty="0" err="1" smtClean="0"/>
              <a:t>strucuture</a:t>
            </a:r>
            <a:endParaRPr lang="en-US" sz="1800" dirty="0" smtClean="0"/>
          </a:p>
          <a:p>
            <a:pPr lvl="1"/>
            <a:r>
              <a:rPr lang="en-US" sz="1800" dirty="0"/>
              <a:t>Regexes are </a:t>
            </a:r>
            <a:r>
              <a:rPr lang="en-US" sz="1800" dirty="0" smtClean="0"/>
              <a:t>not matching strings by conforming to them</a:t>
            </a:r>
          </a:p>
          <a:p>
            <a:r>
              <a:rPr lang="en-US" sz="2000" b="1" dirty="0" smtClean="0"/>
              <a:t>What are regular expressions then?!?!?!</a:t>
            </a:r>
          </a:p>
          <a:p>
            <a:pPr lvl="1"/>
            <a:r>
              <a:rPr lang="en-US" sz="1800" dirty="0" smtClean="0"/>
              <a:t>Regexes are code</a:t>
            </a:r>
          </a:p>
          <a:p>
            <a:pPr lvl="1"/>
            <a:r>
              <a:rPr lang="en-US" sz="1800" dirty="0" smtClean="0"/>
              <a:t>Regexes are subroutine </a:t>
            </a:r>
            <a:r>
              <a:rPr lang="en-US" sz="1800" dirty="0" err="1" smtClean="0"/>
              <a:t>defenitions</a:t>
            </a:r>
            <a:r>
              <a:rPr lang="en-US" sz="1800" dirty="0" smtClean="0"/>
              <a:t>!!!</a:t>
            </a:r>
          </a:p>
          <a:p>
            <a:pPr lvl="1"/>
            <a:r>
              <a:rPr lang="en-US" sz="1800" dirty="0" smtClean="0"/>
              <a:t>Regexes are functions</a:t>
            </a:r>
          </a:p>
          <a:p>
            <a:pPr lvl="1"/>
            <a:endParaRPr lang="en-US" sz="1800" dirty="0"/>
          </a:p>
        </p:txBody>
      </p:sp>
    </p:spTree>
    <p:extLst>
      <p:ext uri="{BB962C8B-B14F-4D97-AF65-F5344CB8AC3E}">
        <p14:creationId xmlns:p14="http://schemas.microsoft.com/office/powerpoint/2010/main" val="7097208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"Impossible Programs" by Tom Stuart</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solidFill>
                  <a:srgbClr val="FF0000"/>
                </a:solidFill>
              </a:rPr>
              <a:t>PROGRAMS CAN’T DO EVERYTHING!</a:t>
            </a:r>
          </a:p>
          <a:p>
            <a:r>
              <a:rPr lang="en-US" sz="2000" dirty="0"/>
              <a:t>Universal systems can run software.</a:t>
            </a:r>
          </a:p>
          <a:p>
            <a:r>
              <a:rPr lang="en-US" sz="2000" dirty="0"/>
              <a:t>We don’t just want machines, we want </a:t>
            </a:r>
            <a:r>
              <a:rPr lang="en-US" sz="2000" dirty="0" smtClean="0"/>
              <a:t>general</a:t>
            </a:r>
            <a:r>
              <a:rPr lang="en-US" sz="2000" dirty="0"/>
              <a:t>-purpose machines</a:t>
            </a:r>
            <a:r>
              <a:rPr lang="en-US" sz="2000" dirty="0" smtClean="0"/>
              <a:t>.</a:t>
            </a:r>
          </a:p>
          <a:p>
            <a:r>
              <a:rPr lang="en-US" sz="2000" dirty="0" smtClean="0"/>
              <a:t>Programs are data</a:t>
            </a:r>
          </a:p>
        </p:txBody>
      </p:sp>
      <p:sp>
        <p:nvSpPr>
          <p:cNvPr id="5" name="TextBox 4"/>
          <p:cNvSpPr txBox="1"/>
          <p:nvPr/>
        </p:nvSpPr>
        <p:spPr>
          <a:xfrm>
            <a:off x="2736102" y="2436151"/>
            <a:ext cx="2829026" cy="1754327"/>
          </a:xfrm>
          <a:prstGeom prst="rect">
            <a:avLst/>
          </a:prstGeom>
          <a:noFill/>
        </p:spPr>
        <p:txBody>
          <a:bodyPr wrap="square" rtlCol="0">
            <a:spAutoFit/>
          </a:bodyPr>
          <a:lstStyle/>
          <a:p>
            <a:r>
              <a:rPr lang="en-US" dirty="0">
                <a:solidFill>
                  <a:srgbClr val="FF0000"/>
                </a:solidFill>
                <a:latin typeface="Courier"/>
                <a:cs typeface="Courier"/>
              </a:rPr>
              <a:t>UNIVERSAL SYSTEMS</a:t>
            </a:r>
          </a:p>
          <a:p>
            <a:r>
              <a:rPr lang="en-US" dirty="0">
                <a:solidFill>
                  <a:srgbClr val="FF0000"/>
                </a:solidFill>
                <a:latin typeface="Courier"/>
                <a:cs typeface="Courier"/>
              </a:rPr>
              <a:t>	+</a:t>
            </a:r>
          </a:p>
          <a:p>
            <a:r>
              <a:rPr lang="en-US" dirty="0">
                <a:solidFill>
                  <a:srgbClr val="FF0000"/>
                </a:solidFill>
                <a:latin typeface="Courier"/>
                <a:cs typeface="Courier"/>
              </a:rPr>
              <a:t>PROGRAMS ARE DATA</a:t>
            </a:r>
          </a:p>
          <a:p>
            <a:r>
              <a:rPr lang="en-US" dirty="0">
                <a:solidFill>
                  <a:srgbClr val="FF0000"/>
                </a:solidFill>
                <a:latin typeface="Courier"/>
                <a:cs typeface="Courier"/>
              </a:rPr>
              <a:t>	=</a:t>
            </a:r>
          </a:p>
          <a:p>
            <a:r>
              <a:rPr lang="en-US" dirty="0">
                <a:solidFill>
                  <a:srgbClr val="FF0000"/>
                </a:solidFill>
                <a:latin typeface="Courier"/>
                <a:cs typeface="Courier"/>
              </a:rPr>
              <a:t>INFINITE LOOPS</a:t>
            </a:r>
          </a:p>
          <a:p>
            <a:endParaRPr lang="en-US" dirty="0">
              <a:latin typeface="Courier"/>
              <a:cs typeface="Courier"/>
            </a:endParaRPr>
          </a:p>
        </p:txBody>
      </p:sp>
    </p:spTree>
    <p:extLst>
      <p:ext uri="{BB962C8B-B14F-4D97-AF65-F5344CB8AC3E}">
        <p14:creationId xmlns:p14="http://schemas.microsoft.com/office/powerpoint/2010/main" val="1131130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"Impossible Programs" by Tom Stuart</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This program loops forever.</a:t>
            </a:r>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smtClean="0"/>
          </a:p>
          <a:p>
            <a:r>
              <a:rPr lang="en-US" sz="2000" dirty="0" smtClean="0"/>
              <a:t>Can </a:t>
            </a:r>
            <a:r>
              <a:rPr lang="en-US" sz="2000" dirty="0"/>
              <a:t>we write a program that </a:t>
            </a:r>
            <a:r>
              <a:rPr lang="en-US" sz="2000" dirty="0" smtClean="0"/>
              <a:t>can decide </a:t>
            </a:r>
            <a:r>
              <a:rPr lang="en-US" sz="2000" dirty="0"/>
              <a:t>this in general</a:t>
            </a:r>
            <a:r>
              <a:rPr lang="en-US" sz="2000" dirty="0" smtClean="0"/>
              <a:t>?</a:t>
            </a:r>
            <a:endParaRPr lang="en-US" sz="2000" dirty="0"/>
          </a:p>
          <a:p>
            <a:pPr lvl="1"/>
            <a:r>
              <a:rPr lang="en-US" sz="1800" dirty="0" smtClean="0"/>
              <a:t>NO!</a:t>
            </a:r>
          </a:p>
          <a:p>
            <a:pPr lvl="1"/>
            <a:r>
              <a:rPr lang="en-US" sz="1800" dirty="0" smtClean="0"/>
              <a:t>This </a:t>
            </a:r>
            <a:r>
              <a:rPr lang="en-US" sz="1800" dirty="0"/>
              <a:t>question is called </a:t>
            </a:r>
            <a:r>
              <a:rPr lang="en-US" sz="1800" b="1" dirty="0"/>
              <a:t>the</a:t>
            </a:r>
            <a:r>
              <a:rPr lang="en-US" sz="1800" dirty="0"/>
              <a:t> </a:t>
            </a:r>
            <a:r>
              <a:rPr lang="en-US" sz="1800" b="1" dirty="0"/>
              <a:t>halting problem</a:t>
            </a:r>
            <a:r>
              <a:rPr lang="en-US" sz="1800" dirty="0" smtClean="0"/>
              <a:t>.</a:t>
            </a:r>
          </a:p>
          <a:p>
            <a:endParaRPr lang="en-US" sz="2000" dirty="0"/>
          </a:p>
        </p:txBody>
      </p:sp>
      <p:sp>
        <p:nvSpPr>
          <p:cNvPr id="5" name="TextBox 4"/>
          <p:cNvSpPr txBox="1"/>
          <p:nvPr/>
        </p:nvSpPr>
        <p:spPr>
          <a:xfrm>
            <a:off x="2957495" y="841801"/>
            <a:ext cx="3237451" cy="2246769"/>
          </a:xfrm>
          <a:prstGeom prst="rect">
            <a:avLst/>
          </a:prstGeom>
          <a:noFill/>
        </p:spPr>
        <p:txBody>
          <a:bodyPr wrap="square" rtlCol="0">
            <a:spAutoFit/>
          </a:bodyPr>
          <a:lstStyle/>
          <a:p>
            <a:r>
              <a:rPr lang="en-US" sz="2000" dirty="0">
                <a:solidFill>
                  <a:srgbClr val="FF0000"/>
                </a:solidFill>
                <a:latin typeface="Courier"/>
                <a:cs typeface="Courier"/>
              </a:rPr>
              <a:t>input = $</a:t>
            </a:r>
            <a:r>
              <a:rPr lang="en-US" sz="2000" dirty="0" err="1">
                <a:solidFill>
                  <a:srgbClr val="FF0000"/>
                </a:solidFill>
                <a:latin typeface="Courier"/>
                <a:cs typeface="Courier"/>
              </a:rPr>
              <a:t>stdin.read</a:t>
            </a:r>
            <a:endParaRPr lang="en-US" sz="2000" dirty="0">
              <a:solidFill>
                <a:srgbClr val="FF0000"/>
              </a:solidFill>
              <a:latin typeface="Courier"/>
              <a:cs typeface="Courier"/>
            </a:endParaRPr>
          </a:p>
          <a:p>
            <a:endParaRPr lang="en-US" sz="2000" dirty="0">
              <a:solidFill>
                <a:srgbClr val="FF0000"/>
              </a:solidFill>
              <a:latin typeface="Courier"/>
              <a:cs typeface="Courier"/>
            </a:endParaRPr>
          </a:p>
          <a:p>
            <a:r>
              <a:rPr lang="en-US" sz="2000" dirty="0">
                <a:solidFill>
                  <a:srgbClr val="FF0000"/>
                </a:solidFill>
                <a:latin typeface="Courier"/>
                <a:cs typeface="Courier"/>
              </a:rPr>
              <a:t>while </a:t>
            </a:r>
            <a:r>
              <a:rPr lang="en-US" sz="2000" dirty="0" smtClean="0">
                <a:solidFill>
                  <a:srgbClr val="FF0000"/>
                </a:solidFill>
                <a:latin typeface="Courier"/>
                <a:cs typeface="Courier"/>
              </a:rPr>
              <a:t>true</a:t>
            </a:r>
            <a:endParaRPr lang="en-US" sz="2000" dirty="0">
              <a:solidFill>
                <a:srgbClr val="FF0000"/>
              </a:solidFill>
              <a:latin typeface="Courier"/>
              <a:cs typeface="Courier"/>
            </a:endParaRPr>
          </a:p>
          <a:p>
            <a:r>
              <a:rPr lang="en-US" sz="2000" dirty="0">
                <a:solidFill>
                  <a:srgbClr val="FF0000"/>
                </a:solidFill>
                <a:latin typeface="Courier"/>
                <a:cs typeface="Courier"/>
              </a:rPr>
              <a:t> # do </a:t>
            </a:r>
            <a:r>
              <a:rPr lang="en-US" sz="2000" dirty="0" smtClean="0">
                <a:solidFill>
                  <a:srgbClr val="FF0000"/>
                </a:solidFill>
                <a:latin typeface="Courier"/>
                <a:cs typeface="Courier"/>
              </a:rPr>
              <a:t>nothing</a:t>
            </a:r>
            <a:endParaRPr lang="en-US" sz="2000" dirty="0">
              <a:solidFill>
                <a:srgbClr val="FF0000"/>
              </a:solidFill>
              <a:latin typeface="Courier"/>
              <a:cs typeface="Courier"/>
            </a:endParaRPr>
          </a:p>
          <a:p>
            <a:r>
              <a:rPr lang="en-US" sz="2000" dirty="0">
                <a:solidFill>
                  <a:srgbClr val="FF0000"/>
                </a:solidFill>
                <a:latin typeface="Courier"/>
                <a:cs typeface="Courier"/>
              </a:rPr>
              <a:t>end</a:t>
            </a:r>
          </a:p>
          <a:p>
            <a:endParaRPr lang="en-US" sz="2000" dirty="0">
              <a:solidFill>
                <a:srgbClr val="FF0000"/>
              </a:solidFill>
              <a:latin typeface="Courier"/>
              <a:cs typeface="Courier"/>
            </a:endParaRPr>
          </a:p>
          <a:p>
            <a:r>
              <a:rPr lang="en-US" sz="2000" dirty="0">
                <a:solidFill>
                  <a:srgbClr val="FF0000"/>
                </a:solidFill>
                <a:latin typeface="Courier"/>
                <a:cs typeface="Courier"/>
              </a:rPr>
              <a:t>puts </a:t>
            </a:r>
            <a:r>
              <a:rPr lang="en-US" sz="2000" dirty="0" err="1">
                <a:solidFill>
                  <a:srgbClr val="FF0000"/>
                </a:solidFill>
                <a:latin typeface="Courier"/>
                <a:cs typeface="Courier"/>
              </a:rPr>
              <a:t>input.upcase</a:t>
            </a:r>
            <a:endParaRPr lang="en-US" sz="2000" dirty="0">
              <a:latin typeface="Courier"/>
              <a:cs typeface="Courier"/>
            </a:endParaRPr>
          </a:p>
        </p:txBody>
      </p:sp>
    </p:spTree>
    <p:extLst>
      <p:ext uri="{BB962C8B-B14F-4D97-AF65-F5344CB8AC3E}">
        <p14:creationId xmlns:p14="http://schemas.microsoft.com/office/powerpoint/2010/main" val="1131130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 calcmode="lin" valueType="num">
                                      <p:cBhvr additive="base">
                                        <p:cTn id="1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 calcmode="lin" valueType="num">
                                      <p:cBhvr additive="base">
                                        <p:cTn id="3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"Impossible Programs" by Tom Stuart</a:t>
            </a:r>
          </a:p>
        </p:txBody>
      </p:sp>
      <p:sp>
        <p:nvSpPr>
          <p:cNvPr id="3" name="Content Placeholder 2"/>
          <p:cNvSpPr>
            <a:spLocks noGrp="1"/>
          </p:cNvSpPr>
          <p:nvPr>
            <p:ph idx="1"/>
          </p:nvPr>
        </p:nvSpPr>
        <p:spPr>
          <a:xfrm>
            <a:off x="762000" y="428825"/>
            <a:ext cx="7543800" cy="4754038"/>
          </a:xfrm>
        </p:spPr>
        <p:txBody>
          <a:bodyPr anchor="t">
            <a:normAutofit lnSpcReduction="10000"/>
          </a:bodyPr>
          <a:lstStyle/>
          <a:p>
            <a:r>
              <a:rPr lang="en-US" sz="2000" dirty="0"/>
              <a:t>Not only can we not </a:t>
            </a:r>
            <a:r>
              <a:rPr lang="en-US" sz="2000" dirty="0" smtClean="0"/>
              <a:t>ask “</a:t>
            </a:r>
            <a:r>
              <a:rPr lang="en-US" sz="2000" b="1" dirty="0"/>
              <a:t>does this program halt?</a:t>
            </a:r>
            <a:r>
              <a:rPr lang="en-US" sz="2000" dirty="0"/>
              <a:t>”</a:t>
            </a:r>
            <a:r>
              <a:rPr lang="en-US" sz="2000" dirty="0" smtClean="0"/>
              <a:t>, we </a:t>
            </a:r>
            <a:r>
              <a:rPr lang="en-US" sz="2000" dirty="0"/>
              <a:t>also can’t </a:t>
            </a:r>
            <a:r>
              <a:rPr lang="en-US" sz="2000" dirty="0" smtClean="0"/>
              <a:t>ask “</a:t>
            </a:r>
            <a:r>
              <a:rPr lang="en-US" sz="2000" b="1" dirty="0"/>
              <a:t>does this program </a:t>
            </a:r>
            <a:r>
              <a:rPr lang="en-US" sz="2000" b="1" dirty="0" smtClean="0"/>
              <a:t>do what </a:t>
            </a:r>
            <a:r>
              <a:rPr lang="en-US" sz="2000" b="1" dirty="0"/>
              <a:t>I want it to do?</a:t>
            </a:r>
            <a:r>
              <a:rPr lang="en-US" sz="2000" dirty="0"/>
              <a:t>”</a:t>
            </a:r>
            <a:r>
              <a:rPr lang="en-US" sz="2000" dirty="0" smtClean="0"/>
              <a:t>.</a:t>
            </a:r>
          </a:p>
          <a:p>
            <a:r>
              <a:rPr lang="en-US" sz="2000" dirty="0"/>
              <a:t>This is Rice’s </a:t>
            </a:r>
            <a:r>
              <a:rPr lang="en-US" sz="2000" dirty="0" smtClean="0"/>
              <a:t>theorem</a:t>
            </a:r>
          </a:p>
          <a:p>
            <a:pPr lvl="1"/>
            <a:r>
              <a:rPr lang="en-US" sz="1800" dirty="0" smtClean="0"/>
              <a:t>“</a:t>
            </a:r>
            <a:r>
              <a:rPr lang="en-US" sz="1800" b="1" dirty="0" smtClean="0"/>
              <a:t>Any </a:t>
            </a:r>
            <a:r>
              <a:rPr lang="en-US" sz="1800" b="1" dirty="0"/>
              <a:t>interesting </a:t>
            </a:r>
            <a:r>
              <a:rPr lang="en-US" sz="1800" b="1" dirty="0" smtClean="0"/>
              <a:t>property of </a:t>
            </a:r>
            <a:r>
              <a:rPr lang="en-US" sz="1800" b="1" dirty="0"/>
              <a:t>program </a:t>
            </a:r>
            <a:r>
              <a:rPr lang="en-US" sz="1800" b="1" dirty="0" smtClean="0"/>
              <a:t>behavior is </a:t>
            </a:r>
            <a:r>
              <a:rPr lang="en-US" sz="1800" b="1" dirty="0" err="1" smtClean="0"/>
              <a:t>undecidable</a:t>
            </a:r>
            <a:r>
              <a:rPr lang="en-US" sz="1800" b="1" dirty="0" smtClean="0"/>
              <a:t>.</a:t>
            </a:r>
            <a:r>
              <a:rPr lang="en-US" sz="1800" dirty="0" smtClean="0"/>
              <a:t>”</a:t>
            </a:r>
          </a:p>
          <a:p>
            <a:endParaRPr lang="en-US" sz="2000" dirty="0" smtClean="0"/>
          </a:p>
          <a:p>
            <a:r>
              <a:rPr lang="en-US" sz="2000" dirty="0" smtClean="0"/>
              <a:t>We </a:t>
            </a:r>
            <a:r>
              <a:rPr lang="en-US" sz="2000" dirty="0"/>
              <a:t>can’t look into the future and predict </a:t>
            </a:r>
            <a:r>
              <a:rPr lang="en-US" sz="2000" dirty="0" smtClean="0"/>
              <a:t>what </a:t>
            </a:r>
            <a:r>
              <a:rPr lang="en-US" sz="2000" dirty="0"/>
              <a:t>a program will do</a:t>
            </a:r>
            <a:r>
              <a:rPr lang="en-US" sz="2000" dirty="0" smtClean="0"/>
              <a:t>.</a:t>
            </a:r>
          </a:p>
          <a:p>
            <a:r>
              <a:rPr lang="en-US" sz="2000" dirty="0"/>
              <a:t>The only way to ﬁnd out for sure is to run it</a:t>
            </a:r>
            <a:r>
              <a:rPr lang="en-US" sz="2000" dirty="0" smtClean="0"/>
              <a:t>.</a:t>
            </a:r>
            <a:endParaRPr lang="en-US" sz="2000" dirty="0"/>
          </a:p>
          <a:p>
            <a:r>
              <a:rPr lang="en-US" sz="2000" dirty="0"/>
              <a:t>But when we run a program, we don’t know </a:t>
            </a:r>
            <a:r>
              <a:rPr lang="en-US" sz="2000" dirty="0" smtClean="0"/>
              <a:t>how </a:t>
            </a:r>
            <a:r>
              <a:rPr lang="en-US" sz="2000" dirty="0"/>
              <a:t>long we have to wait for it to ﬁnish. </a:t>
            </a:r>
            <a:r>
              <a:rPr lang="en-US" sz="2000" dirty="0" smtClean="0"/>
              <a:t>(</a:t>
            </a:r>
            <a:r>
              <a:rPr lang="en-US" sz="2000" dirty="0"/>
              <a:t>Some programs never will.</a:t>
            </a:r>
            <a:r>
              <a:rPr lang="en-US" sz="2000" dirty="0" smtClean="0"/>
              <a:t>)</a:t>
            </a:r>
          </a:p>
          <a:p>
            <a:r>
              <a:rPr lang="en-US" sz="2000" dirty="0"/>
              <a:t>Any system with enough power to be self-referential can’t correctly answer every question about itself.</a:t>
            </a:r>
          </a:p>
          <a:p>
            <a:r>
              <a:rPr lang="en-US" sz="2000" dirty="0"/>
              <a:t>We need to step outside the self-referential system and use a different, more powerful system to answer questions about it.</a:t>
            </a:r>
          </a:p>
          <a:p>
            <a:r>
              <a:rPr lang="en-US" sz="2000" dirty="0"/>
              <a:t>But there is no more powerful system to upgrade to.</a:t>
            </a:r>
          </a:p>
        </p:txBody>
      </p:sp>
    </p:spTree>
    <p:extLst>
      <p:ext uri="{BB962C8B-B14F-4D97-AF65-F5344CB8AC3E}">
        <p14:creationId xmlns:p14="http://schemas.microsoft.com/office/powerpoint/2010/main" val="34264999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"Impossible Programs" by Tom Stuart</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t>So how can we cope?!</a:t>
            </a:r>
          </a:p>
          <a:p>
            <a:pPr lvl="1"/>
            <a:r>
              <a:rPr lang="en-US" sz="1800" dirty="0"/>
              <a:t>Ask </a:t>
            </a:r>
            <a:r>
              <a:rPr lang="en-US" sz="1800" dirty="0" err="1"/>
              <a:t>undecidable</a:t>
            </a:r>
            <a:r>
              <a:rPr lang="en-US" sz="1800" dirty="0"/>
              <a:t> questions, but give up if an answer can’t be found in a reasonable time.</a:t>
            </a:r>
          </a:p>
          <a:p>
            <a:pPr lvl="1"/>
            <a:r>
              <a:rPr lang="en-US" sz="1800" dirty="0"/>
              <a:t>Ask several small questions whose answers provide evidence for the answer to a larger </a:t>
            </a:r>
            <a:r>
              <a:rPr lang="en-US" sz="1800" dirty="0" smtClean="0"/>
              <a:t>question</a:t>
            </a:r>
            <a:r>
              <a:rPr lang="en-US" sz="1800" dirty="0"/>
              <a:t>.</a:t>
            </a:r>
          </a:p>
          <a:p>
            <a:pPr lvl="1"/>
            <a:r>
              <a:rPr lang="en-US" sz="1800" dirty="0"/>
              <a:t>Ask decidable questions by being conservative.</a:t>
            </a:r>
          </a:p>
          <a:p>
            <a:pPr lvl="1"/>
            <a:r>
              <a:rPr lang="en-US" sz="1800" dirty="0"/>
              <a:t>Approximate a program by converting it into something simpler, then ask questions about the approximation</a:t>
            </a:r>
            <a:r>
              <a:rPr lang="en-US" sz="1800" dirty="0" smtClean="0"/>
              <a:t>.</a:t>
            </a:r>
            <a:endParaRPr lang="en-US" sz="1800" dirty="0"/>
          </a:p>
        </p:txBody>
      </p:sp>
    </p:spTree>
    <p:extLst>
      <p:ext uri="{BB962C8B-B14F-4D97-AF65-F5344CB8AC3E}">
        <p14:creationId xmlns:p14="http://schemas.microsoft.com/office/powerpoint/2010/main" val="4009003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endParaRPr lang="en-US" sz="3200" dirty="0"/>
          </a:p>
        </p:txBody>
      </p:sp>
      <p:sp>
        <p:nvSpPr>
          <p:cNvPr id="3" name="Content Placeholder 2"/>
          <p:cNvSpPr>
            <a:spLocks noGrp="1"/>
          </p:cNvSpPr>
          <p:nvPr>
            <p:ph idx="1"/>
          </p:nvPr>
        </p:nvSpPr>
        <p:spPr>
          <a:xfrm>
            <a:off x="762000" y="428825"/>
            <a:ext cx="7543800" cy="4754038"/>
          </a:xfrm>
        </p:spPr>
        <p:txBody>
          <a:bodyPr anchor="ctr">
            <a:normAutofit/>
          </a:bodyPr>
          <a:lstStyle/>
          <a:p>
            <a:pPr marL="0" indent="0" algn="ctr">
              <a:buNone/>
            </a:pPr>
            <a:r>
              <a:rPr lang="en-US" sz="3600" b="1" dirty="0">
                <a:solidFill>
                  <a:srgbClr val="FF0000"/>
                </a:solidFill>
              </a:rPr>
              <a:t>"A Big Data Arsenal for the 21st Century</a:t>
            </a:r>
            <a:r>
              <a:rPr lang="en-US" sz="3600" b="1" dirty="0" smtClean="0">
                <a:solidFill>
                  <a:srgbClr val="FF0000"/>
                </a:solidFill>
              </a:rPr>
              <a:t>”</a:t>
            </a:r>
          </a:p>
          <a:p>
            <a:pPr marL="0" indent="0" algn="ctr">
              <a:buNone/>
            </a:pPr>
            <a:r>
              <a:rPr lang="en-US" sz="3600" dirty="0" smtClean="0">
                <a:solidFill>
                  <a:srgbClr val="FF0000"/>
                </a:solidFill>
              </a:rPr>
              <a:t>by </a:t>
            </a:r>
            <a:r>
              <a:rPr lang="en-US" sz="3600" dirty="0">
                <a:solidFill>
                  <a:srgbClr val="FF0000"/>
                </a:solidFill>
              </a:rPr>
              <a:t>Matt </a:t>
            </a:r>
            <a:r>
              <a:rPr lang="en-US" sz="3600" dirty="0" err="1">
                <a:solidFill>
                  <a:srgbClr val="FF0000"/>
                </a:solidFill>
              </a:rPr>
              <a:t>Asay</a:t>
            </a:r>
            <a:endParaRPr lang="en-US" sz="3600" dirty="0">
              <a:solidFill>
                <a:srgbClr val="FF0000"/>
              </a:solidFill>
            </a:endParaRPr>
          </a:p>
        </p:txBody>
      </p:sp>
    </p:spTree>
    <p:extLst>
      <p:ext uri="{BB962C8B-B14F-4D97-AF65-F5344CB8AC3E}">
        <p14:creationId xmlns:p14="http://schemas.microsoft.com/office/powerpoint/2010/main" val="346732290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"A Big Data Arsenal for the 21st </a:t>
            </a:r>
            <a:r>
              <a:rPr lang="en-US" sz="3200" dirty="0" smtClean="0"/>
              <a:t>Century” by Matt </a:t>
            </a:r>
            <a:r>
              <a:rPr lang="en-US" sz="3200" dirty="0" err="1"/>
              <a:t>Asay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How big is Big Data?</a:t>
            </a:r>
          </a:p>
          <a:p>
            <a:r>
              <a:rPr lang="en-US" sz="2000" dirty="0" smtClean="0"/>
              <a:t>How big are we?</a:t>
            </a:r>
          </a:p>
        </p:txBody>
      </p:sp>
      <p:pic>
        <p:nvPicPr>
          <p:cNvPr id="5" name="Picture 4" descr="Screen Shot 2014-03-30 at 16.54.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134" y="810829"/>
            <a:ext cx="6078249" cy="4372033"/>
          </a:xfrm>
          <a:prstGeom prst="rect">
            <a:avLst/>
          </a:prstGeom>
        </p:spPr>
      </p:pic>
      <p:sp>
        <p:nvSpPr>
          <p:cNvPr id="6" name="TextBox 5"/>
          <p:cNvSpPr txBox="1"/>
          <p:nvPr/>
        </p:nvSpPr>
        <p:spPr>
          <a:xfrm>
            <a:off x="1102722" y="1238930"/>
            <a:ext cx="2159950" cy="2554545"/>
          </a:xfrm>
          <a:prstGeom prst="rect">
            <a:avLst/>
          </a:prstGeom>
          <a:noFill/>
        </p:spPr>
        <p:txBody>
          <a:bodyPr wrap="square" rtlCol="0">
            <a:spAutoFit/>
          </a:bodyPr>
          <a:lstStyle/>
          <a:p>
            <a:r>
              <a:rPr lang="en-US" sz="1600" dirty="0"/>
              <a:t>I used to </a:t>
            </a:r>
            <a:r>
              <a:rPr lang="en-US" sz="1600" dirty="0" smtClean="0"/>
              <a:t>think we </a:t>
            </a:r>
            <a:r>
              <a:rPr lang="en-US" sz="1600" dirty="0"/>
              <a:t>might need Big Data soon at the BBC, but this talk changed my beliefs in the opposite direction as we are not actually that big in terms of processing data, as we have no need for that at the moment.</a:t>
            </a:r>
          </a:p>
        </p:txBody>
      </p:sp>
    </p:spTree>
    <p:extLst>
      <p:ext uri="{BB962C8B-B14F-4D97-AF65-F5344CB8AC3E}">
        <p14:creationId xmlns:p14="http://schemas.microsoft.com/office/powerpoint/2010/main" val="40090032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endParaRPr lang="en-US" sz="3200" dirty="0"/>
          </a:p>
        </p:txBody>
      </p:sp>
      <p:sp>
        <p:nvSpPr>
          <p:cNvPr id="3" name="Content Placeholder 2"/>
          <p:cNvSpPr>
            <a:spLocks noGrp="1"/>
          </p:cNvSpPr>
          <p:nvPr>
            <p:ph idx="1"/>
          </p:nvPr>
        </p:nvSpPr>
        <p:spPr>
          <a:xfrm>
            <a:off x="762000" y="428825"/>
            <a:ext cx="7543800" cy="4754038"/>
          </a:xfrm>
        </p:spPr>
        <p:txBody>
          <a:bodyPr anchor="ctr">
            <a:normAutofit/>
          </a:bodyPr>
          <a:lstStyle/>
          <a:p>
            <a:pPr marL="0" indent="0" algn="ctr">
              <a:buNone/>
            </a:pPr>
            <a:r>
              <a:rPr lang="en-US" sz="3600" b="1" dirty="0">
                <a:solidFill>
                  <a:srgbClr val="FF0000"/>
                </a:solidFill>
              </a:rPr>
              <a:t>"What Every Hipster Should Know About Functional Reactive </a:t>
            </a:r>
            <a:r>
              <a:rPr lang="en-US" sz="3600" b="1" dirty="0" smtClean="0">
                <a:solidFill>
                  <a:srgbClr val="FF0000"/>
                </a:solidFill>
              </a:rPr>
              <a:t>Programming”</a:t>
            </a:r>
          </a:p>
          <a:p>
            <a:pPr marL="0" indent="0" algn="ctr">
              <a:buNone/>
            </a:pPr>
            <a:r>
              <a:rPr lang="en-US" sz="3600" dirty="0" smtClean="0">
                <a:solidFill>
                  <a:srgbClr val="FF0000"/>
                </a:solidFill>
              </a:rPr>
              <a:t>by </a:t>
            </a:r>
            <a:r>
              <a:rPr lang="en-US" sz="3600" dirty="0" err="1">
                <a:solidFill>
                  <a:srgbClr val="FF0000"/>
                </a:solidFill>
              </a:rPr>
              <a:t>Bodil</a:t>
            </a:r>
            <a:r>
              <a:rPr lang="en-US" sz="3600" dirty="0">
                <a:solidFill>
                  <a:srgbClr val="FF0000"/>
                </a:solidFill>
              </a:rPr>
              <a:t> </a:t>
            </a:r>
            <a:r>
              <a:rPr lang="en-US" sz="3600" dirty="0" err="1">
                <a:solidFill>
                  <a:srgbClr val="FF0000"/>
                </a:solidFill>
              </a:rPr>
              <a:t>Stokke</a:t>
            </a:r>
            <a:endParaRPr lang="en-US" sz="3600" dirty="0">
              <a:solidFill>
                <a:srgbClr val="FF0000"/>
              </a:solidFill>
            </a:endParaRPr>
          </a:p>
        </p:txBody>
      </p:sp>
    </p:spTree>
    <p:extLst>
      <p:ext uri="{BB962C8B-B14F-4D97-AF65-F5344CB8AC3E}">
        <p14:creationId xmlns:p14="http://schemas.microsoft.com/office/powerpoint/2010/main" val="132314953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2800" dirty="0"/>
              <a:t>"What Every Hipster Should Know About Functional Reactive Programming" by </a:t>
            </a:r>
            <a:r>
              <a:rPr lang="en-US" sz="2800" dirty="0" err="1"/>
              <a:t>Bodil</a:t>
            </a:r>
            <a:r>
              <a:rPr lang="en-US" sz="2800" dirty="0"/>
              <a:t> </a:t>
            </a:r>
            <a:r>
              <a:rPr lang="en-US" sz="2800" dirty="0" err="1"/>
              <a:t>Stokke</a:t>
            </a:r>
            <a:endParaRPr lang="en-US" sz="28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t>Reactive programming = Event driven programming</a:t>
            </a:r>
          </a:p>
          <a:p>
            <a:pPr lvl="1"/>
            <a:r>
              <a:rPr lang="en-US" sz="1800" dirty="0" smtClean="0"/>
              <a:t>Reactive programming – just a new term coined by </a:t>
            </a:r>
            <a:r>
              <a:rPr lang="en-US" sz="1800" dirty="0" err="1" smtClean="0"/>
              <a:t>Typesafe</a:t>
            </a:r>
            <a:r>
              <a:rPr lang="en-US" sz="1800" dirty="0" smtClean="0"/>
              <a:t>?!</a:t>
            </a:r>
            <a:endParaRPr lang="en-US" sz="1800" dirty="0"/>
          </a:p>
        </p:txBody>
      </p:sp>
      <p:pic>
        <p:nvPicPr>
          <p:cNvPr id="5" name="Picture 4" descr="Screen Shot 2014-03-30 at 17.31.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034" y="1151535"/>
            <a:ext cx="4926256" cy="3715375"/>
          </a:xfrm>
          <a:prstGeom prst="rect">
            <a:avLst/>
          </a:prstGeom>
        </p:spPr>
      </p:pic>
    </p:spTree>
    <p:extLst>
      <p:ext uri="{BB962C8B-B14F-4D97-AF65-F5344CB8AC3E}">
        <p14:creationId xmlns:p14="http://schemas.microsoft.com/office/powerpoint/2010/main" val="2432266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endParaRPr lang="en-US" sz="3200" dirty="0"/>
          </a:p>
        </p:txBody>
      </p:sp>
      <p:sp>
        <p:nvSpPr>
          <p:cNvPr id="3" name="Content Placeholder 2"/>
          <p:cNvSpPr>
            <a:spLocks noGrp="1"/>
          </p:cNvSpPr>
          <p:nvPr>
            <p:ph idx="1"/>
          </p:nvPr>
        </p:nvSpPr>
        <p:spPr>
          <a:xfrm>
            <a:off x="762000" y="428825"/>
            <a:ext cx="7543800" cy="4754038"/>
          </a:xfrm>
        </p:spPr>
        <p:txBody>
          <a:bodyPr anchor="ctr">
            <a:normAutofit/>
          </a:bodyPr>
          <a:lstStyle/>
          <a:p>
            <a:pPr marL="0" indent="0" algn="ctr">
              <a:buNone/>
            </a:pPr>
            <a:r>
              <a:rPr lang="en-US" sz="3600" b="1" dirty="0">
                <a:solidFill>
                  <a:srgbClr val="FF0000"/>
                </a:solidFill>
              </a:rPr>
              <a:t>"Lambdas &amp; Streams: Taking the Hard Work Out of Bulk Operations in Java SE </a:t>
            </a:r>
            <a:r>
              <a:rPr lang="en-US" sz="3600" b="1" dirty="0" smtClean="0">
                <a:solidFill>
                  <a:srgbClr val="FF0000"/>
                </a:solidFill>
              </a:rPr>
              <a:t>8”</a:t>
            </a:r>
          </a:p>
          <a:p>
            <a:pPr marL="0" indent="0" algn="ctr">
              <a:buNone/>
            </a:pPr>
            <a:r>
              <a:rPr lang="en-US" sz="3600" dirty="0" smtClean="0">
                <a:solidFill>
                  <a:srgbClr val="FF0000"/>
                </a:solidFill>
              </a:rPr>
              <a:t>by </a:t>
            </a:r>
            <a:r>
              <a:rPr lang="en-US" sz="3600" dirty="0">
                <a:solidFill>
                  <a:srgbClr val="FF0000"/>
                </a:solidFill>
              </a:rPr>
              <a:t>Simon Ritter</a:t>
            </a:r>
          </a:p>
        </p:txBody>
      </p:sp>
    </p:spTree>
    <p:extLst>
      <p:ext uri="{BB962C8B-B14F-4D97-AF65-F5344CB8AC3E}">
        <p14:creationId xmlns:p14="http://schemas.microsoft.com/office/powerpoint/2010/main" val="187827664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2800" dirty="0"/>
              <a:t>"Lambdas &amp; Streams: Taking the Hard Work Out of Bulk Operations in Java SE 8" by Simon Ritter</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t>Java is evolving</a:t>
            </a:r>
            <a:endParaRPr lang="en-US" sz="2000" dirty="0" smtClean="0"/>
          </a:p>
          <a:p>
            <a:r>
              <a:rPr lang="en-US" sz="2000" dirty="0" smtClean="0"/>
              <a:t>Java </a:t>
            </a:r>
            <a:r>
              <a:rPr lang="en-US" sz="2000" dirty="0"/>
              <a:t>needs lambda statements </a:t>
            </a:r>
          </a:p>
          <a:p>
            <a:pPr lvl="1"/>
            <a:r>
              <a:rPr lang="en-US" sz="1800" dirty="0"/>
              <a:t>Significant improvements in existing libraries are required </a:t>
            </a:r>
          </a:p>
          <a:p>
            <a:r>
              <a:rPr lang="en-US" sz="2000" dirty="0"/>
              <a:t>Require a mechanism for interface evolution </a:t>
            </a:r>
          </a:p>
          <a:p>
            <a:pPr lvl="1"/>
            <a:r>
              <a:rPr lang="en-US" sz="1800" dirty="0"/>
              <a:t>Solution: virtual extension methods </a:t>
            </a:r>
          </a:p>
          <a:p>
            <a:r>
              <a:rPr lang="en-US" sz="2000" dirty="0"/>
              <a:t>Bulk operations on Collections </a:t>
            </a:r>
          </a:p>
          <a:p>
            <a:pPr lvl="1"/>
            <a:r>
              <a:rPr lang="en-US" sz="1800" dirty="0"/>
              <a:t>Much simpler with Lambdas </a:t>
            </a:r>
          </a:p>
          <a:p>
            <a:r>
              <a:rPr lang="en-US" sz="2000" dirty="0"/>
              <a:t>Java SE 8 evolves the language, libraries, and VM </a:t>
            </a:r>
            <a:r>
              <a:rPr lang="en-US" sz="2000" dirty="0" smtClean="0"/>
              <a:t>together</a:t>
            </a:r>
          </a:p>
          <a:p>
            <a:r>
              <a:rPr lang="en-US" sz="2000" dirty="0" smtClean="0"/>
              <a:t>Possible </a:t>
            </a:r>
            <a:r>
              <a:rPr lang="en-US" sz="2000" dirty="0" err="1" smtClean="0"/>
              <a:t>Scala</a:t>
            </a:r>
            <a:r>
              <a:rPr lang="en-US" sz="2000" dirty="0" smtClean="0"/>
              <a:t> alternative?!</a:t>
            </a:r>
          </a:p>
          <a:p>
            <a:pPr lvl="1"/>
            <a:r>
              <a:rPr lang="en-US" sz="1800" dirty="0" smtClean="0"/>
              <a:t>Maybe… maybe not… the Java lambdas syntax could turn out to be ugly.</a:t>
            </a:r>
            <a:endParaRPr lang="en-US" sz="1800" dirty="0"/>
          </a:p>
        </p:txBody>
      </p:sp>
    </p:spTree>
    <p:extLst>
      <p:ext uri="{BB962C8B-B14F-4D97-AF65-F5344CB8AC3E}">
        <p14:creationId xmlns:p14="http://schemas.microsoft.com/office/powerpoint/2010/main" val="371228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“A regular expression is an imperative specification of a block-structured instruction sequence, which is designed to execute some task on a highly specialized virtual machine.”</a:t>
            </a:r>
          </a:p>
          <a:p>
            <a:endParaRPr lang="en-US" sz="2000" dirty="0" smtClean="0"/>
          </a:p>
          <a:p>
            <a:r>
              <a:rPr lang="en-US" sz="2000" dirty="0" smtClean="0"/>
              <a:t>Regexes are encapsulated sequences of commands, loops, control flow, assertions, and exception handling.</a:t>
            </a:r>
          </a:p>
          <a:p>
            <a:endParaRPr lang="en-US" sz="2000" dirty="0" smtClean="0"/>
          </a:p>
          <a:p>
            <a:r>
              <a:rPr lang="en-US" sz="2000" dirty="0" smtClean="0"/>
              <a:t>Matching a regex = Calling a function</a:t>
            </a:r>
          </a:p>
          <a:p>
            <a:pPr lvl="1"/>
            <a:r>
              <a:rPr lang="en-US" sz="1800" dirty="0" smtClean="0"/>
              <a:t>Passing arguments to that function in the form of a string to match</a:t>
            </a:r>
          </a:p>
          <a:p>
            <a:pPr lvl="1"/>
            <a:r>
              <a:rPr lang="en-US" sz="1800" dirty="0" smtClean="0"/>
              <a:t>Letting it execute it’s statements</a:t>
            </a:r>
          </a:p>
          <a:p>
            <a:pPr lvl="1"/>
            <a:r>
              <a:rPr lang="en-US" sz="1800" dirty="0" smtClean="0"/>
              <a:t>Getting back a </a:t>
            </a:r>
            <a:r>
              <a:rPr lang="en-US" sz="1800" dirty="0"/>
              <a:t>B</a:t>
            </a:r>
            <a:r>
              <a:rPr lang="en-US" sz="1800" dirty="0" smtClean="0"/>
              <a:t>oolean result – match = true/false</a:t>
            </a:r>
          </a:p>
          <a:p>
            <a:pPr lvl="1"/>
            <a:r>
              <a:rPr lang="en-US" sz="1800" dirty="0" smtClean="0"/>
              <a:t>Depending on language you might also get other values or side-effects such as the modification of the original string</a:t>
            </a:r>
          </a:p>
          <a:p>
            <a:endParaRPr lang="en-US" sz="2000" dirty="0"/>
          </a:p>
        </p:txBody>
      </p:sp>
    </p:spTree>
    <p:extLst>
      <p:ext uri="{BB962C8B-B14F-4D97-AF65-F5344CB8AC3E}">
        <p14:creationId xmlns:p14="http://schemas.microsoft.com/office/powerpoint/2010/main" val="455944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2800" dirty="0"/>
              <a:t>"Lambdas &amp; Streams: Taking the Hard Work Out of Bulk Operations in Java SE 8" by Simon Ritter</a:t>
            </a:r>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t>Inner classes vs. Lambdas example</a:t>
            </a:r>
            <a:endParaRPr lang="en-US" sz="2000" b="1" dirty="0"/>
          </a:p>
        </p:txBody>
      </p:sp>
      <p:sp>
        <p:nvSpPr>
          <p:cNvPr id="5" name="TextBox 4"/>
          <p:cNvSpPr txBox="1"/>
          <p:nvPr/>
        </p:nvSpPr>
        <p:spPr>
          <a:xfrm>
            <a:off x="0" y="747188"/>
            <a:ext cx="4202240" cy="3970317"/>
          </a:xfrm>
          <a:prstGeom prst="rect">
            <a:avLst/>
          </a:prstGeom>
          <a:noFill/>
        </p:spPr>
        <p:txBody>
          <a:bodyPr wrap="square" rtlCol="0">
            <a:spAutoFit/>
          </a:bodyPr>
          <a:lstStyle/>
          <a:p>
            <a:r>
              <a:rPr lang="en-US" sz="1200" b="1" dirty="0">
                <a:solidFill>
                  <a:srgbClr val="0000FF"/>
                </a:solidFill>
                <a:latin typeface="Courier"/>
                <a:cs typeface="Courier"/>
              </a:rPr>
              <a:t>List&lt;Student&gt; students </a:t>
            </a:r>
            <a:r>
              <a:rPr lang="en-US" sz="1200" b="1" dirty="0" smtClean="0">
                <a:solidFill>
                  <a:srgbClr val="0000FF"/>
                </a:solidFill>
                <a:latin typeface="Courier"/>
                <a:cs typeface="Courier"/>
              </a:rPr>
              <a:t>= …  </a:t>
            </a:r>
            <a:endParaRPr lang="en-US" sz="1200" b="1" dirty="0">
              <a:solidFill>
                <a:srgbClr val="0000FF"/>
              </a:solidFill>
              <a:latin typeface="Courier"/>
              <a:cs typeface="Courier"/>
            </a:endParaRPr>
          </a:p>
          <a:p>
            <a:endParaRPr lang="en-US" sz="1200" b="1" dirty="0">
              <a:solidFill>
                <a:srgbClr val="0000FF"/>
              </a:solidFill>
              <a:latin typeface="Courier"/>
              <a:cs typeface="Courier"/>
            </a:endParaRPr>
          </a:p>
          <a:p>
            <a:r>
              <a:rPr lang="en-US" sz="1200" b="1" dirty="0">
                <a:solidFill>
                  <a:srgbClr val="0000FF"/>
                </a:solidFill>
                <a:latin typeface="Courier"/>
                <a:cs typeface="Courier"/>
              </a:rPr>
              <a:t>double </a:t>
            </a:r>
            <a:r>
              <a:rPr lang="en-US" sz="1200" b="1" dirty="0" err="1">
                <a:solidFill>
                  <a:srgbClr val="0000FF"/>
                </a:solidFill>
                <a:latin typeface="Courier"/>
                <a:cs typeface="Courier"/>
              </a:rPr>
              <a:t>highestScore</a:t>
            </a:r>
            <a:r>
              <a:rPr lang="en-US" sz="1200" b="1" dirty="0">
                <a:solidFill>
                  <a:srgbClr val="0000FF"/>
                </a:solidFill>
                <a:latin typeface="Courier"/>
                <a:cs typeface="Courier"/>
              </a:rPr>
              <a:t> = </a:t>
            </a:r>
          </a:p>
          <a:p>
            <a:endParaRPr lang="en-US" sz="1200" b="1" dirty="0">
              <a:solidFill>
                <a:srgbClr val="0000FF"/>
              </a:solidFill>
              <a:latin typeface="Courier"/>
              <a:cs typeface="Courier"/>
            </a:endParaRPr>
          </a:p>
          <a:p>
            <a:r>
              <a:rPr lang="en-US" sz="1200" b="1" dirty="0">
                <a:solidFill>
                  <a:srgbClr val="0000FF"/>
                </a:solidFill>
                <a:latin typeface="Courier"/>
                <a:cs typeface="Courier"/>
              </a:rPr>
              <a:t> </a:t>
            </a:r>
            <a:r>
              <a:rPr lang="en-US" sz="1200" b="1" dirty="0" err="1">
                <a:solidFill>
                  <a:srgbClr val="0000FF"/>
                </a:solidFill>
                <a:latin typeface="Courier"/>
                <a:cs typeface="Courier"/>
              </a:rPr>
              <a:t>students.</a:t>
            </a:r>
            <a:r>
              <a:rPr lang="en-US" sz="1200" b="1" dirty="0" err="1">
                <a:solidFill>
                  <a:srgbClr val="FF0000"/>
                </a:solidFill>
                <a:latin typeface="Courier"/>
                <a:cs typeface="Courier"/>
              </a:rPr>
              <a:t>filter</a:t>
            </a:r>
            <a:r>
              <a:rPr lang="en-US" sz="1200" b="1" dirty="0">
                <a:solidFill>
                  <a:srgbClr val="0000FF"/>
                </a:solidFill>
                <a:latin typeface="Courier"/>
                <a:cs typeface="Courier"/>
              </a:rPr>
              <a:t>(new Predicate&lt;Student&gt;() { </a:t>
            </a:r>
          </a:p>
          <a:p>
            <a:endParaRPr lang="en-US" sz="1200" b="1" dirty="0">
              <a:solidFill>
                <a:srgbClr val="0000FF"/>
              </a:solidFill>
              <a:latin typeface="Courier"/>
              <a:cs typeface="Courier"/>
            </a:endParaRPr>
          </a:p>
          <a:p>
            <a:r>
              <a:rPr lang="en-US" sz="1200" b="1" dirty="0">
                <a:solidFill>
                  <a:srgbClr val="0000FF"/>
                </a:solidFill>
                <a:latin typeface="Courier"/>
                <a:cs typeface="Courier"/>
              </a:rPr>
              <a:t> public </a:t>
            </a:r>
            <a:r>
              <a:rPr lang="en-US" sz="1200" b="1" dirty="0" err="1">
                <a:solidFill>
                  <a:srgbClr val="0000FF"/>
                </a:solidFill>
                <a:latin typeface="Courier"/>
                <a:cs typeface="Courier"/>
              </a:rPr>
              <a:t>boolean</a:t>
            </a:r>
            <a:r>
              <a:rPr lang="en-US" sz="1200" b="1" dirty="0">
                <a:solidFill>
                  <a:srgbClr val="0000FF"/>
                </a:solidFill>
                <a:latin typeface="Courier"/>
                <a:cs typeface="Courier"/>
              </a:rPr>
              <a:t> op(Student s) { </a:t>
            </a:r>
          </a:p>
          <a:p>
            <a:endParaRPr lang="en-US" sz="1200" b="1" dirty="0">
              <a:solidFill>
                <a:srgbClr val="0000FF"/>
              </a:solidFill>
              <a:latin typeface="Courier"/>
              <a:cs typeface="Courier"/>
            </a:endParaRPr>
          </a:p>
          <a:p>
            <a:r>
              <a:rPr lang="en-US" sz="1200" b="1" dirty="0">
                <a:solidFill>
                  <a:srgbClr val="0000FF"/>
                </a:solidFill>
                <a:latin typeface="Courier"/>
                <a:cs typeface="Courier"/>
              </a:rPr>
              <a:t> return </a:t>
            </a:r>
            <a:r>
              <a:rPr lang="en-US" sz="1200" b="1" dirty="0" err="1">
                <a:solidFill>
                  <a:srgbClr val="FF0000"/>
                </a:solidFill>
                <a:latin typeface="Courier"/>
                <a:cs typeface="Courier"/>
              </a:rPr>
              <a:t>s.getGradYear</a:t>
            </a:r>
            <a:r>
              <a:rPr lang="en-US" sz="1200" b="1" dirty="0">
                <a:solidFill>
                  <a:srgbClr val="FF0000"/>
                </a:solidFill>
                <a:latin typeface="Courier"/>
                <a:cs typeface="Courier"/>
              </a:rPr>
              <a:t>() == 2011</a:t>
            </a:r>
            <a:r>
              <a:rPr lang="en-US" sz="1200" b="1" dirty="0">
                <a:solidFill>
                  <a:srgbClr val="0000FF"/>
                </a:solidFill>
                <a:latin typeface="Courier"/>
                <a:cs typeface="Courier"/>
              </a:rPr>
              <a:t>; </a:t>
            </a:r>
          </a:p>
          <a:p>
            <a:endParaRPr lang="en-US" sz="1200" b="1" dirty="0">
              <a:solidFill>
                <a:srgbClr val="0000FF"/>
              </a:solidFill>
              <a:latin typeface="Courier"/>
              <a:cs typeface="Courier"/>
            </a:endParaRPr>
          </a:p>
          <a:p>
            <a:r>
              <a:rPr lang="en-US" sz="1200" b="1" dirty="0">
                <a:solidFill>
                  <a:srgbClr val="0000FF"/>
                </a:solidFill>
                <a:latin typeface="Courier"/>
                <a:cs typeface="Courier"/>
              </a:rPr>
              <a:t> } </a:t>
            </a:r>
          </a:p>
          <a:p>
            <a:endParaRPr lang="en-US" sz="1200" b="1" dirty="0">
              <a:solidFill>
                <a:srgbClr val="0000FF"/>
              </a:solidFill>
              <a:latin typeface="Courier"/>
              <a:cs typeface="Courier"/>
            </a:endParaRPr>
          </a:p>
          <a:p>
            <a:r>
              <a:rPr lang="en-US" sz="1200" b="1" dirty="0">
                <a:solidFill>
                  <a:srgbClr val="0000FF"/>
                </a:solidFill>
                <a:latin typeface="Courier"/>
                <a:cs typeface="Courier"/>
              </a:rPr>
              <a:t> }).</a:t>
            </a:r>
            <a:r>
              <a:rPr lang="en-US" sz="1200" b="1" dirty="0">
                <a:solidFill>
                  <a:srgbClr val="FF0000"/>
                </a:solidFill>
                <a:latin typeface="Courier"/>
                <a:cs typeface="Courier"/>
              </a:rPr>
              <a:t>map</a:t>
            </a:r>
            <a:r>
              <a:rPr lang="en-US" sz="1200" b="1" dirty="0">
                <a:solidFill>
                  <a:srgbClr val="0000FF"/>
                </a:solidFill>
                <a:latin typeface="Courier"/>
                <a:cs typeface="Courier"/>
              </a:rPr>
              <a:t>(new Mapper&lt;</a:t>
            </a:r>
            <a:r>
              <a:rPr lang="en-US" sz="1200" b="1" dirty="0" err="1">
                <a:solidFill>
                  <a:srgbClr val="0000FF"/>
                </a:solidFill>
                <a:latin typeface="Courier"/>
                <a:cs typeface="Courier"/>
              </a:rPr>
              <a:t>Student,Double</a:t>
            </a:r>
            <a:r>
              <a:rPr lang="en-US" sz="1200" b="1" dirty="0">
                <a:solidFill>
                  <a:srgbClr val="0000FF"/>
                </a:solidFill>
                <a:latin typeface="Courier"/>
                <a:cs typeface="Courier"/>
              </a:rPr>
              <a:t>&gt;() { </a:t>
            </a:r>
          </a:p>
          <a:p>
            <a:endParaRPr lang="en-US" sz="1200" b="1" dirty="0">
              <a:solidFill>
                <a:srgbClr val="0000FF"/>
              </a:solidFill>
              <a:latin typeface="Courier"/>
              <a:cs typeface="Courier"/>
            </a:endParaRPr>
          </a:p>
          <a:p>
            <a:r>
              <a:rPr lang="en-US" sz="1200" b="1" dirty="0">
                <a:solidFill>
                  <a:srgbClr val="0000FF"/>
                </a:solidFill>
                <a:latin typeface="Courier"/>
                <a:cs typeface="Courier"/>
              </a:rPr>
              <a:t> public Double extract(Student s) { </a:t>
            </a:r>
          </a:p>
          <a:p>
            <a:endParaRPr lang="en-US" sz="1200" b="1" dirty="0">
              <a:solidFill>
                <a:srgbClr val="0000FF"/>
              </a:solidFill>
              <a:latin typeface="Courier"/>
              <a:cs typeface="Courier"/>
            </a:endParaRPr>
          </a:p>
          <a:p>
            <a:r>
              <a:rPr lang="en-US" sz="1200" b="1" dirty="0">
                <a:solidFill>
                  <a:srgbClr val="0000FF"/>
                </a:solidFill>
                <a:latin typeface="Courier"/>
                <a:cs typeface="Courier"/>
              </a:rPr>
              <a:t> return </a:t>
            </a:r>
            <a:r>
              <a:rPr lang="en-US" sz="1200" b="1" dirty="0" err="1">
                <a:solidFill>
                  <a:srgbClr val="FF0000"/>
                </a:solidFill>
                <a:latin typeface="Courier"/>
                <a:cs typeface="Courier"/>
              </a:rPr>
              <a:t>s.getScore</a:t>
            </a:r>
            <a:r>
              <a:rPr lang="en-US" sz="1200" b="1" dirty="0">
                <a:solidFill>
                  <a:srgbClr val="FF0000"/>
                </a:solidFill>
                <a:latin typeface="Courier"/>
                <a:cs typeface="Courier"/>
              </a:rPr>
              <a:t>()</a:t>
            </a:r>
            <a:r>
              <a:rPr lang="en-US" sz="1200" b="1" dirty="0">
                <a:solidFill>
                  <a:srgbClr val="0000FF"/>
                </a:solidFill>
                <a:latin typeface="Courier"/>
                <a:cs typeface="Courier"/>
              </a:rPr>
              <a:t>; </a:t>
            </a:r>
          </a:p>
          <a:p>
            <a:endParaRPr lang="en-US" sz="1200" b="1" dirty="0">
              <a:solidFill>
                <a:srgbClr val="0000FF"/>
              </a:solidFill>
              <a:latin typeface="Courier"/>
              <a:cs typeface="Courier"/>
            </a:endParaRPr>
          </a:p>
          <a:p>
            <a:r>
              <a:rPr lang="en-US" sz="1200" b="1" dirty="0">
                <a:solidFill>
                  <a:srgbClr val="0000FF"/>
                </a:solidFill>
                <a:latin typeface="Courier"/>
                <a:cs typeface="Courier"/>
              </a:rPr>
              <a:t> } </a:t>
            </a:r>
          </a:p>
          <a:p>
            <a:endParaRPr lang="en-US" sz="1200" b="1" dirty="0">
              <a:solidFill>
                <a:srgbClr val="0000FF"/>
              </a:solidFill>
              <a:latin typeface="Courier"/>
              <a:cs typeface="Courier"/>
            </a:endParaRPr>
          </a:p>
          <a:p>
            <a:r>
              <a:rPr lang="en-US" sz="1200" b="1" dirty="0">
                <a:solidFill>
                  <a:srgbClr val="0000FF"/>
                </a:solidFill>
                <a:latin typeface="Courier"/>
                <a:cs typeface="Courier"/>
              </a:rPr>
              <a:t> }).</a:t>
            </a:r>
            <a:r>
              <a:rPr lang="en-US" sz="1200" b="1" dirty="0">
                <a:solidFill>
                  <a:srgbClr val="FF0000"/>
                </a:solidFill>
                <a:latin typeface="Courier"/>
                <a:cs typeface="Courier"/>
              </a:rPr>
              <a:t>max</a:t>
            </a:r>
            <a:r>
              <a:rPr lang="en-US" sz="1200" b="1" dirty="0">
                <a:solidFill>
                  <a:srgbClr val="0000FF"/>
                </a:solidFill>
                <a:latin typeface="Courier"/>
                <a:cs typeface="Courier"/>
              </a:rPr>
              <a:t>();</a:t>
            </a:r>
          </a:p>
        </p:txBody>
      </p:sp>
      <p:sp>
        <p:nvSpPr>
          <p:cNvPr id="6" name="TextBox 5"/>
          <p:cNvSpPr txBox="1"/>
          <p:nvPr/>
        </p:nvSpPr>
        <p:spPr>
          <a:xfrm>
            <a:off x="4941760" y="747188"/>
            <a:ext cx="4202240" cy="2308324"/>
          </a:xfrm>
          <a:prstGeom prst="rect">
            <a:avLst/>
          </a:prstGeom>
          <a:noFill/>
        </p:spPr>
        <p:txBody>
          <a:bodyPr wrap="square" rtlCol="0">
            <a:spAutoFit/>
          </a:bodyPr>
          <a:lstStyle/>
          <a:p>
            <a:r>
              <a:rPr lang="en-US" sz="1200" b="1" dirty="0" err="1">
                <a:solidFill>
                  <a:srgbClr val="0000FF"/>
                </a:solidFill>
                <a:latin typeface="Courier"/>
                <a:cs typeface="Courier"/>
              </a:rPr>
              <a:t>SomeList</a:t>
            </a:r>
            <a:r>
              <a:rPr lang="en-US" sz="1200" b="1" dirty="0">
                <a:solidFill>
                  <a:srgbClr val="0000FF"/>
                </a:solidFill>
                <a:latin typeface="Courier"/>
                <a:cs typeface="Courier"/>
              </a:rPr>
              <a:t>&lt;Student&gt; students = ... </a:t>
            </a:r>
          </a:p>
          <a:p>
            <a:endParaRPr lang="en-US" sz="1200" b="1" dirty="0">
              <a:solidFill>
                <a:srgbClr val="0000FF"/>
              </a:solidFill>
              <a:latin typeface="Courier"/>
              <a:cs typeface="Courier"/>
            </a:endParaRPr>
          </a:p>
          <a:p>
            <a:r>
              <a:rPr lang="en-US" sz="1200" b="1" dirty="0">
                <a:solidFill>
                  <a:srgbClr val="0000FF"/>
                </a:solidFill>
                <a:latin typeface="Courier"/>
                <a:cs typeface="Courier"/>
              </a:rPr>
              <a:t>double </a:t>
            </a:r>
            <a:r>
              <a:rPr lang="en-US" sz="1200" b="1" dirty="0" err="1">
                <a:solidFill>
                  <a:srgbClr val="0000FF"/>
                </a:solidFill>
                <a:latin typeface="Courier"/>
                <a:cs typeface="Courier"/>
              </a:rPr>
              <a:t>highestScore</a:t>
            </a:r>
            <a:r>
              <a:rPr lang="en-US" sz="1200" b="1" dirty="0">
                <a:solidFill>
                  <a:srgbClr val="0000FF"/>
                </a:solidFill>
                <a:latin typeface="Courier"/>
                <a:cs typeface="Courier"/>
              </a:rPr>
              <a:t> = </a:t>
            </a:r>
          </a:p>
          <a:p>
            <a:endParaRPr lang="en-US" sz="1200" b="1" dirty="0">
              <a:solidFill>
                <a:srgbClr val="0000FF"/>
              </a:solidFill>
              <a:latin typeface="Courier"/>
              <a:cs typeface="Courier"/>
            </a:endParaRPr>
          </a:p>
          <a:p>
            <a:r>
              <a:rPr lang="en-US" sz="1200" b="1" dirty="0">
                <a:solidFill>
                  <a:srgbClr val="0000FF"/>
                </a:solidFill>
                <a:latin typeface="Courier"/>
                <a:cs typeface="Courier"/>
              </a:rPr>
              <a:t> </a:t>
            </a:r>
            <a:r>
              <a:rPr lang="en-US" sz="1200" b="1" dirty="0" err="1">
                <a:solidFill>
                  <a:srgbClr val="0000FF"/>
                </a:solidFill>
                <a:latin typeface="Courier"/>
                <a:cs typeface="Courier"/>
              </a:rPr>
              <a:t>students.</a:t>
            </a:r>
            <a:r>
              <a:rPr lang="en-US" sz="1200" b="1" dirty="0" err="1">
                <a:solidFill>
                  <a:srgbClr val="FF0000"/>
                </a:solidFill>
                <a:latin typeface="Courier"/>
                <a:cs typeface="Courier"/>
              </a:rPr>
              <a:t>stream</a:t>
            </a:r>
            <a:r>
              <a:rPr lang="en-US" sz="1200" b="1" dirty="0">
                <a:solidFill>
                  <a:srgbClr val="0000FF"/>
                </a:solidFill>
                <a:latin typeface="Courier"/>
                <a:cs typeface="Courier"/>
              </a:rPr>
              <a:t>() </a:t>
            </a:r>
          </a:p>
          <a:p>
            <a:endParaRPr lang="en-US" sz="1200" b="1" dirty="0">
              <a:solidFill>
                <a:srgbClr val="0000FF"/>
              </a:solidFill>
              <a:latin typeface="Courier"/>
              <a:cs typeface="Courier"/>
            </a:endParaRPr>
          </a:p>
          <a:p>
            <a:r>
              <a:rPr lang="en-US" sz="1200" b="1" dirty="0">
                <a:solidFill>
                  <a:srgbClr val="0000FF"/>
                </a:solidFill>
                <a:latin typeface="Courier"/>
                <a:cs typeface="Courier"/>
              </a:rPr>
              <a:t> .</a:t>
            </a:r>
            <a:r>
              <a:rPr lang="en-US" sz="1200" b="1" dirty="0">
                <a:solidFill>
                  <a:srgbClr val="FF0000"/>
                </a:solidFill>
                <a:latin typeface="Courier"/>
                <a:cs typeface="Courier"/>
              </a:rPr>
              <a:t>filter</a:t>
            </a:r>
            <a:r>
              <a:rPr lang="en-US" sz="1200" b="1" dirty="0">
                <a:solidFill>
                  <a:srgbClr val="0000FF"/>
                </a:solidFill>
                <a:latin typeface="Courier"/>
                <a:cs typeface="Courier"/>
              </a:rPr>
              <a:t>(Student s -&gt; </a:t>
            </a:r>
            <a:r>
              <a:rPr lang="en-US" sz="1200" b="1" dirty="0" err="1">
                <a:solidFill>
                  <a:srgbClr val="0000FF"/>
                </a:solidFill>
                <a:latin typeface="Courier"/>
                <a:cs typeface="Courier"/>
              </a:rPr>
              <a:t>s.getGradYear</a:t>
            </a:r>
            <a:r>
              <a:rPr lang="en-US" sz="1200" b="1" dirty="0">
                <a:solidFill>
                  <a:srgbClr val="0000FF"/>
                </a:solidFill>
                <a:latin typeface="Courier"/>
                <a:cs typeface="Courier"/>
              </a:rPr>
              <a:t>() == 2011) </a:t>
            </a:r>
          </a:p>
          <a:p>
            <a:endParaRPr lang="en-US" sz="1200" b="1" dirty="0">
              <a:solidFill>
                <a:srgbClr val="0000FF"/>
              </a:solidFill>
              <a:latin typeface="Courier"/>
              <a:cs typeface="Courier"/>
            </a:endParaRPr>
          </a:p>
          <a:p>
            <a:r>
              <a:rPr lang="en-US" sz="1200" b="1" dirty="0">
                <a:solidFill>
                  <a:srgbClr val="0000FF"/>
                </a:solidFill>
                <a:latin typeface="Courier"/>
                <a:cs typeface="Courier"/>
              </a:rPr>
              <a:t> .</a:t>
            </a:r>
            <a:r>
              <a:rPr lang="en-US" sz="1200" b="1" dirty="0">
                <a:solidFill>
                  <a:srgbClr val="FF0000"/>
                </a:solidFill>
                <a:latin typeface="Courier"/>
                <a:cs typeface="Courier"/>
              </a:rPr>
              <a:t>map</a:t>
            </a:r>
            <a:r>
              <a:rPr lang="en-US" sz="1200" b="1" dirty="0">
                <a:solidFill>
                  <a:srgbClr val="0000FF"/>
                </a:solidFill>
                <a:latin typeface="Courier"/>
                <a:cs typeface="Courier"/>
              </a:rPr>
              <a:t>(Student s -&gt; </a:t>
            </a:r>
            <a:r>
              <a:rPr lang="en-US" sz="1200" b="1" dirty="0" err="1">
                <a:solidFill>
                  <a:srgbClr val="0000FF"/>
                </a:solidFill>
                <a:latin typeface="Courier"/>
                <a:cs typeface="Courier"/>
              </a:rPr>
              <a:t>s.getScore</a:t>
            </a:r>
            <a:r>
              <a:rPr lang="en-US" sz="1200" b="1" dirty="0">
                <a:solidFill>
                  <a:srgbClr val="0000FF"/>
                </a:solidFill>
                <a:latin typeface="Courier"/>
                <a:cs typeface="Courier"/>
              </a:rPr>
              <a:t>()) </a:t>
            </a:r>
          </a:p>
          <a:p>
            <a:endParaRPr lang="en-US" sz="1200" b="1" dirty="0">
              <a:solidFill>
                <a:srgbClr val="0000FF"/>
              </a:solidFill>
              <a:latin typeface="Courier"/>
              <a:cs typeface="Courier"/>
            </a:endParaRPr>
          </a:p>
          <a:p>
            <a:r>
              <a:rPr lang="en-US" sz="1200" b="1" dirty="0">
                <a:solidFill>
                  <a:srgbClr val="0000FF"/>
                </a:solidFill>
                <a:latin typeface="Courier"/>
                <a:cs typeface="Courier"/>
              </a:rPr>
              <a:t> .</a:t>
            </a:r>
            <a:r>
              <a:rPr lang="en-US" sz="1200" b="1" dirty="0">
                <a:solidFill>
                  <a:srgbClr val="FF0000"/>
                </a:solidFill>
                <a:latin typeface="Courier"/>
                <a:cs typeface="Courier"/>
              </a:rPr>
              <a:t>max</a:t>
            </a:r>
            <a:r>
              <a:rPr lang="en-US" sz="1200" b="1" dirty="0">
                <a:solidFill>
                  <a:srgbClr val="0000FF"/>
                </a:solidFill>
                <a:latin typeface="Courier"/>
                <a:cs typeface="Courier"/>
              </a:rPr>
              <a:t>()</a:t>
            </a:r>
            <a:r>
              <a:rPr lang="en-US" sz="1200" b="1" dirty="0" smtClean="0">
                <a:solidFill>
                  <a:srgbClr val="0000FF"/>
                </a:solidFill>
                <a:latin typeface="Courier"/>
                <a:cs typeface="Courier"/>
              </a:rPr>
              <a:t>;</a:t>
            </a:r>
            <a:endParaRPr lang="en-US" sz="1200" b="1" dirty="0">
              <a:solidFill>
                <a:srgbClr val="0000FF"/>
              </a:solidFill>
              <a:latin typeface="Courier"/>
              <a:cs typeface="Courier"/>
            </a:endParaRPr>
          </a:p>
        </p:txBody>
      </p:sp>
      <p:sp>
        <p:nvSpPr>
          <p:cNvPr id="7" name="TextBox 6"/>
          <p:cNvSpPr txBox="1"/>
          <p:nvPr/>
        </p:nvSpPr>
        <p:spPr>
          <a:xfrm>
            <a:off x="4941760" y="3086486"/>
            <a:ext cx="4202240" cy="1477328"/>
          </a:xfrm>
          <a:prstGeom prst="rect">
            <a:avLst/>
          </a:prstGeom>
          <a:noFill/>
        </p:spPr>
        <p:txBody>
          <a:bodyPr wrap="square" rtlCol="0">
            <a:spAutoFit/>
          </a:bodyPr>
          <a:lstStyle/>
          <a:p>
            <a:pPr marL="285750" indent="-285750">
              <a:buFont typeface="Arial"/>
              <a:buChar char="•"/>
            </a:pPr>
            <a:r>
              <a:rPr lang="en-US" dirty="0"/>
              <a:t>More readable </a:t>
            </a:r>
          </a:p>
          <a:p>
            <a:pPr marL="285750" indent="-285750">
              <a:buFont typeface="Arial"/>
              <a:buChar char="•"/>
            </a:pPr>
            <a:r>
              <a:rPr lang="en-US" dirty="0"/>
              <a:t>More abstract </a:t>
            </a:r>
          </a:p>
          <a:p>
            <a:pPr marL="285750" indent="-285750">
              <a:buFont typeface="Arial"/>
              <a:buChar char="•"/>
            </a:pPr>
            <a:r>
              <a:rPr lang="en-US" dirty="0"/>
              <a:t>Less error-prone </a:t>
            </a:r>
          </a:p>
          <a:p>
            <a:pPr marL="285750" indent="-285750">
              <a:buFont typeface="Arial"/>
              <a:buChar char="•"/>
            </a:pPr>
            <a:r>
              <a:rPr lang="en-US" dirty="0"/>
              <a:t>No reliance on mutable state </a:t>
            </a:r>
          </a:p>
          <a:p>
            <a:pPr marL="285750" indent="-285750">
              <a:buFont typeface="Arial"/>
              <a:buChar char="•"/>
            </a:pPr>
            <a:r>
              <a:rPr lang="en-US" dirty="0"/>
              <a:t>Easier to make parallel</a:t>
            </a:r>
          </a:p>
        </p:txBody>
      </p:sp>
    </p:spTree>
    <p:extLst>
      <p:ext uri="{BB962C8B-B14F-4D97-AF65-F5344CB8AC3E}">
        <p14:creationId xmlns:p14="http://schemas.microsoft.com/office/powerpoint/2010/main" val="3712285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85514"/>
            <a:ext cx="6781800" cy="586686"/>
          </a:xfrm>
        </p:spPr>
        <p:txBody>
          <a:bodyPr>
            <a:normAutofit/>
          </a:bodyPr>
          <a:lstStyle/>
          <a:p>
            <a:r>
              <a:rPr lang="en-US" sz="3200" dirty="0" smtClean="0"/>
              <a:t>References &amp; Resources</a:t>
            </a:r>
            <a:endParaRPr lang="en-US" sz="3200" dirty="0"/>
          </a:p>
        </p:txBody>
      </p:sp>
      <p:sp>
        <p:nvSpPr>
          <p:cNvPr id="3" name="Content Placeholder 2"/>
          <p:cNvSpPr>
            <a:spLocks noGrp="1"/>
          </p:cNvSpPr>
          <p:nvPr>
            <p:ph idx="1"/>
          </p:nvPr>
        </p:nvSpPr>
        <p:spPr>
          <a:xfrm>
            <a:off x="762000" y="428825"/>
            <a:ext cx="7543800" cy="5156690"/>
          </a:xfrm>
        </p:spPr>
        <p:txBody>
          <a:bodyPr anchor="t">
            <a:normAutofit fontScale="92500" lnSpcReduction="10000"/>
          </a:bodyPr>
          <a:lstStyle/>
          <a:p>
            <a:r>
              <a:rPr lang="en-US" sz="2000" dirty="0" smtClean="0"/>
              <a:t>Slides</a:t>
            </a:r>
            <a:r>
              <a:rPr lang="en-US" sz="2000" dirty="0"/>
              <a:t>: </a:t>
            </a:r>
            <a:r>
              <a:rPr lang="en-US" sz="2000" dirty="0">
                <a:hlinkClick r:id="rId2"/>
              </a:rPr>
              <a:t>http://qconlondon.com/london-2014/schedule/</a:t>
            </a:r>
            <a:r>
              <a:rPr lang="en-US" sz="2000" dirty="0" smtClean="0">
                <a:hlinkClick r:id="rId2"/>
              </a:rPr>
              <a:t>index.jsp</a:t>
            </a:r>
            <a:endParaRPr lang="en-US" sz="2000" dirty="0" smtClean="0"/>
          </a:p>
          <a:p>
            <a:r>
              <a:rPr lang="en-US" sz="2000" dirty="0"/>
              <a:t>Videos: </a:t>
            </a:r>
            <a:r>
              <a:rPr lang="en-US" sz="2000" dirty="0">
                <a:hlinkClick r:id="rId3"/>
              </a:rPr>
              <a:t>http://www.infoq.com/conferences/</a:t>
            </a:r>
            <a:r>
              <a:rPr lang="en-US" sz="2000" dirty="0" smtClean="0">
                <a:hlinkClick r:id="rId3"/>
              </a:rPr>
              <a:t>qconlondon2014</a:t>
            </a:r>
            <a:endParaRPr lang="en-US" sz="2000" dirty="0" smtClean="0">
              <a:hlinkClick r:id="rId4"/>
            </a:endParaRPr>
          </a:p>
          <a:p>
            <a:r>
              <a:rPr lang="en-US" sz="2000" dirty="0" smtClean="0">
                <a:hlinkClick r:id="rId4"/>
              </a:rPr>
              <a:t>http://en.wikipedia.org/wiki/Conway's_Game_of_Life</a:t>
            </a:r>
          </a:p>
          <a:p>
            <a:r>
              <a:rPr lang="en-US" sz="2000" dirty="0" smtClean="0">
                <a:hlinkClick r:id="rId4"/>
              </a:rPr>
              <a:t>http</a:t>
            </a:r>
            <a:r>
              <a:rPr lang="en-US" sz="2000" dirty="0">
                <a:hlinkClick r:id="rId4"/>
              </a:rPr>
              <a:t>://www.infoq.com/presentations/programming-limits?utm_source=infoq&amp;utm_medium=QCon_EarlyAccessVideos&amp;utm_campaign=</a:t>
            </a:r>
            <a:r>
              <a:rPr lang="en-US" sz="2000" dirty="0" smtClean="0">
                <a:hlinkClick r:id="rId4"/>
              </a:rPr>
              <a:t>QConLondon2014</a:t>
            </a:r>
            <a:endParaRPr lang="en-US" sz="2000" dirty="0" smtClean="0"/>
          </a:p>
          <a:p>
            <a:r>
              <a:rPr lang="en-US" sz="2000" dirty="0">
                <a:hlinkClick r:id="rId5"/>
              </a:rPr>
              <a:t>http://rendell-attic.org/gol/</a:t>
            </a:r>
            <a:r>
              <a:rPr lang="en-US" sz="2000" dirty="0" smtClean="0">
                <a:hlinkClick r:id="rId5"/>
              </a:rPr>
              <a:t>tm.htm</a:t>
            </a:r>
            <a:endParaRPr lang="en-US" sz="2000" dirty="0" smtClean="0"/>
          </a:p>
          <a:p>
            <a:r>
              <a:rPr lang="en-US" sz="2000" dirty="0">
                <a:hlinkClick r:id="rId6"/>
              </a:rPr>
              <a:t>https://www.youtube.com/watch?v=</a:t>
            </a:r>
            <a:r>
              <a:rPr lang="en-US" sz="2000" dirty="0" smtClean="0">
                <a:hlinkClick r:id="rId6"/>
              </a:rPr>
              <a:t>My8AsV7bA94</a:t>
            </a:r>
            <a:endParaRPr lang="en-US" sz="2000" dirty="0" smtClean="0"/>
          </a:p>
          <a:p>
            <a:r>
              <a:rPr lang="en-US" sz="2000" dirty="0">
                <a:hlinkClick r:id="rId7"/>
              </a:rPr>
              <a:t>http://rendell-attic.org/gol/utm/pictures/utm-s2.</a:t>
            </a:r>
            <a:r>
              <a:rPr lang="en-US" sz="2000" dirty="0" smtClean="0">
                <a:hlinkClick r:id="rId7"/>
              </a:rPr>
              <a:t>png</a:t>
            </a:r>
            <a:endParaRPr lang="en-US" sz="2000" dirty="0" smtClean="0"/>
          </a:p>
          <a:p>
            <a:r>
              <a:rPr lang="en-US" sz="2000" dirty="0">
                <a:hlinkClick r:id="rId8"/>
              </a:rPr>
              <a:t>http://pentadecathlon.com/lifeNews/2011/01/2011-01-10-</a:t>
            </a:r>
            <a:r>
              <a:rPr lang="en-US" sz="2000" dirty="0" smtClean="0">
                <a:hlinkClick r:id="rId8"/>
              </a:rPr>
              <a:t>overview.PNG</a:t>
            </a:r>
            <a:endParaRPr lang="en-US" sz="2000" dirty="0" smtClean="0"/>
          </a:p>
          <a:p>
            <a:r>
              <a:rPr lang="en-US" sz="2000" dirty="0">
                <a:hlinkClick r:id="rId9"/>
              </a:rPr>
              <a:t>http://rendell-attic.org/gol/</a:t>
            </a:r>
            <a:r>
              <a:rPr lang="en-US" sz="2000" dirty="0" smtClean="0">
                <a:hlinkClick r:id="rId9"/>
              </a:rPr>
              <a:t>turing_js_r.gif</a:t>
            </a:r>
            <a:endParaRPr lang="en-US" sz="2000" dirty="0" smtClean="0"/>
          </a:p>
          <a:p>
            <a:r>
              <a:rPr lang="en-US" sz="2000" dirty="0">
                <a:hlinkClick r:id="rId10"/>
              </a:rPr>
              <a:t>http://users.ugent.be/~jbaetens/images/</a:t>
            </a:r>
            <a:r>
              <a:rPr lang="en-US" sz="2000" dirty="0" smtClean="0">
                <a:hlinkClick r:id="rId10"/>
              </a:rPr>
              <a:t>Game.gif</a:t>
            </a:r>
            <a:r>
              <a:rPr lang="en-US" sz="2000" dirty="0" smtClean="0"/>
              <a:t> </a:t>
            </a:r>
          </a:p>
          <a:p>
            <a:r>
              <a:rPr lang="en-US" sz="2000" dirty="0">
                <a:hlinkClick r:id="rId11"/>
              </a:rPr>
              <a:t>http://en.wikipedia.org/wiki/</a:t>
            </a:r>
            <a:r>
              <a:rPr lang="en-US" sz="2000" dirty="0" smtClean="0">
                <a:hlinkClick r:id="rId11"/>
              </a:rPr>
              <a:t>Turing_machine</a:t>
            </a:r>
            <a:endParaRPr lang="en-US" sz="2000" dirty="0" smtClean="0"/>
          </a:p>
          <a:p>
            <a:r>
              <a:rPr lang="en-US" sz="2000" dirty="0">
                <a:hlinkClick r:id="rId12"/>
              </a:rPr>
              <a:t>http://en.wikipedia.org</a:t>
            </a:r>
            <a:r>
              <a:rPr lang="en-US" sz="2000" dirty="0" smtClean="0">
                <a:hlinkClick r:id="rId12"/>
              </a:rPr>
              <a:t>/</a:t>
            </a:r>
            <a:endParaRPr lang="en-US" sz="2000" dirty="0" smtClean="0"/>
          </a:p>
          <a:p>
            <a:r>
              <a:rPr lang="en-US" sz="2000" dirty="0">
                <a:hlinkClick r:id="rId13"/>
              </a:rPr>
              <a:t>http://en.wikipedia.org/wiki/Heisenbug</a:t>
            </a:r>
            <a:endParaRPr lang="en-US" sz="2000" dirty="0"/>
          </a:p>
          <a:p>
            <a:r>
              <a:rPr lang="en-US" sz="2000" dirty="0">
                <a:hlinkClick r:id="rId14"/>
              </a:rPr>
              <a:t>http://en.wikipedia.org/wiki/Rice's_theorem</a:t>
            </a:r>
            <a:endParaRPr lang="en-US" sz="2000" dirty="0"/>
          </a:p>
          <a:p>
            <a:pPr marL="0" indent="0">
              <a:buNone/>
            </a:pPr>
            <a:endParaRPr lang="en-US" sz="2000" dirty="0"/>
          </a:p>
        </p:txBody>
      </p:sp>
    </p:spTree>
    <p:extLst>
      <p:ext uri="{BB962C8B-B14F-4D97-AF65-F5344CB8AC3E}">
        <p14:creationId xmlns:p14="http://schemas.microsoft.com/office/powerpoint/2010/main" val="32821151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85514"/>
            <a:ext cx="6781800" cy="586686"/>
          </a:xfrm>
        </p:spPr>
        <p:txBody>
          <a:bodyPr>
            <a:normAutofit/>
          </a:bodyPr>
          <a:lstStyle/>
          <a:p>
            <a:r>
              <a:rPr lang="en-US" sz="3200" dirty="0" smtClean="0"/>
              <a:t>References &amp; Resources</a:t>
            </a:r>
            <a:endParaRPr lang="en-US" sz="3200" dirty="0"/>
          </a:p>
        </p:txBody>
      </p:sp>
      <p:sp>
        <p:nvSpPr>
          <p:cNvPr id="3" name="Content Placeholder 2"/>
          <p:cNvSpPr>
            <a:spLocks noGrp="1"/>
          </p:cNvSpPr>
          <p:nvPr>
            <p:ph idx="1"/>
          </p:nvPr>
        </p:nvSpPr>
        <p:spPr>
          <a:xfrm>
            <a:off x="762000" y="428825"/>
            <a:ext cx="7543800" cy="5156690"/>
          </a:xfrm>
        </p:spPr>
        <p:txBody>
          <a:bodyPr anchor="t">
            <a:normAutofit fontScale="85000" lnSpcReduction="20000"/>
          </a:bodyPr>
          <a:lstStyle/>
          <a:p>
            <a:r>
              <a:rPr lang="en-US" sz="2000" dirty="0" smtClean="0">
                <a:hlinkClick r:id="rId2"/>
              </a:rPr>
              <a:t>http</a:t>
            </a:r>
            <a:r>
              <a:rPr lang="en-US" sz="2000" dirty="0">
                <a:hlinkClick r:id="rId2"/>
              </a:rPr>
              <a:t>://qconlondon.com/london-2014/presentation/Life,%20The%20Universe,%20and%20Everything</a:t>
            </a:r>
          </a:p>
          <a:p>
            <a:r>
              <a:rPr lang="en-US" sz="2000" dirty="0">
                <a:hlinkClick r:id="rId2"/>
              </a:rPr>
              <a:t>http://qconlondon.com/london-2014/presentation/Understanding%20&amp;%20Using%20Regular%20Expressions</a:t>
            </a:r>
            <a:endParaRPr lang="en-US" sz="2000" dirty="0"/>
          </a:p>
          <a:p>
            <a:r>
              <a:rPr lang="en-US" sz="2000" dirty="0">
                <a:hlinkClick r:id="rId3"/>
              </a:rPr>
              <a:t>http://qconlondon.com/london-2014/presentation/Fault%20Tolerance%20101</a:t>
            </a:r>
            <a:endParaRPr lang="en-US" sz="2000" dirty="0"/>
          </a:p>
          <a:p>
            <a:r>
              <a:rPr lang="en-US" sz="2000" dirty="0">
                <a:hlinkClick r:id="rId4"/>
              </a:rPr>
              <a:t>http://qconlondon.com/london-2014/presentation/Fault%20Tolerance%20Made%20Easy%20-%20A%20Head-start%20to%20Resilient%20Software%20Design</a:t>
            </a:r>
            <a:endParaRPr lang="en-US" sz="2000" dirty="0"/>
          </a:p>
          <a:p>
            <a:r>
              <a:rPr lang="en-US" sz="2000" dirty="0">
                <a:hlinkClick r:id="rId5"/>
              </a:rPr>
              <a:t>http://qconlondon.com/london-2014/presentation/Impossible%20Programs</a:t>
            </a:r>
            <a:endParaRPr lang="en-US" sz="2000" dirty="0"/>
          </a:p>
          <a:p>
            <a:r>
              <a:rPr lang="en-US" sz="2000" dirty="0">
                <a:hlinkClick r:id="rId6"/>
              </a:rPr>
              <a:t>http://qconlondon.com/london-2014/presentation/A%20Big%20Data%20Arsenal%20for%20the%2021st%20Century</a:t>
            </a:r>
            <a:endParaRPr lang="en-US" sz="2000" dirty="0"/>
          </a:p>
          <a:p>
            <a:r>
              <a:rPr lang="en-US" sz="2000" dirty="0">
                <a:hlinkClick r:id="rId7"/>
              </a:rPr>
              <a:t>http://qconlondon.com/london-2014/presentation/HTML5,%20Angular.js,%20Groovy,%20Java,%20MongoDB%20all%20together%20-%20what%20could%20possibly%20go%20wrong</a:t>
            </a:r>
            <a:r>
              <a:rPr lang="en-US" sz="2000" dirty="0"/>
              <a:t>?</a:t>
            </a:r>
          </a:p>
          <a:p>
            <a:r>
              <a:rPr lang="en-US" sz="2000" dirty="0">
                <a:hlinkClick r:id="rId8"/>
              </a:rPr>
              <a:t>http://qconlondon.com/london-2014/presentation/What%20Every%20Hipster%20Should%20Know%20About%20Functional%20Reactive%20Programming</a:t>
            </a:r>
            <a:endParaRPr lang="en-US" sz="2000" dirty="0"/>
          </a:p>
          <a:p>
            <a:r>
              <a:rPr lang="en-US" sz="2000" dirty="0">
                <a:hlinkClick r:id="rId9"/>
              </a:rPr>
              <a:t>http://qconlondon.com/london-2014/presentation/Lambdas%20&amp;%20Streams:%20Taking%20the%20Hard%20Work%20Out%20of%20Bulk%20Operations%20in%20Java%20SE%</a:t>
            </a:r>
            <a:r>
              <a:rPr lang="en-US" sz="2000" dirty="0" smtClean="0">
                <a:hlinkClick r:id="rId9"/>
              </a:rPr>
              <a:t>208</a:t>
            </a:r>
            <a:endParaRPr lang="en-US" sz="2000" dirty="0" smtClean="0"/>
          </a:p>
          <a:p>
            <a:r>
              <a:rPr lang="en-US" sz="2000" dirty="0" smtClean="0">
                <a:hlinkClick r:id="rId10"/>
              </a:rPr>
              <a:t>https</a:t>
            </a:r>
            <a:r>
              <a:rPr lang="en-US" sz="2000" dirty="0">
                <a:hlinkClick r:id="rId10"/>
              </a:rPr>
              <a:t>://production.bbc.co.uk/academy/technology/software-engineering/</a:t>
            </a:r>
            <a:r>
              <a:rPr lang="en-US" sz="2000" dirty="0" smtClean="0">
                <a:hlinkClick r:id="rId10"/>
              </a:rPr>
              <a:t>Talks</a:t>
            </a:r>
            <a:endParaRPr lang="en-US" sz="2000" dirty="0" smtClean="0"/>
          </a:p>
          <a:p>
            <a:r>
              <a:rPr lang="en-US" sz="2000" dirty="0">
                <a:hlinkClick r:id="rId11"/>
              </a:rPr>
              <a:t>http://en.wikipedia.org/wiki/</a:t>
            </a:r>
            <a:r>
              <a:rPr lang="en-US" sz="2000" dirty="0" smtClean="0">
                <a:hlinkClick r:id="rId11"/>
              </a:rPr>
              <a:t>Reactive_programming</a:t>
            </a:r>
            <a:endParaRPr lang="en-US" sz="2000" dirty="0" smtClean="0"/>
          </a:p>
          <a:p>
            <a:r>
              <a:rPr lang="en-US" sz="2000" dirty="0">
                <a:hlinkClick r:id="rId12"/>
              </a:rPr>
              <a:t>https://typesafe.com</a:t>
            </a:r>
            <a:r>
              <a:rPr lang="en-US" sz="2000" dirty="0" smtClean="0">
                <a:hlinkClick r:id="rId12"/>
              </a:rPr>
              <a:t>/</a:t>
            </a:r>
            <a:endParaRPr lang="en-US" sz="2000" dirty="0" smtClean="0"/>
          </a:p>
          <a:p>
            <a:endParaRPr lang="en-US" sz="2000" dirty="0" smtClean="0"/>
          </a:p>
        </p:txBody>
      </p:sp>
    </p:spTree>
    <p:extLst>
      <p:ext uri="{BB962C8B-B14F-4D97-AF65-F5344CB8AC3E}">
        <p14:creationId xmlns:p14="http://schemas.microsoft.com/office/powerpoint/2010/main" val="77845812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585514"/>
            <a:ext cx="6781800" cy="586686"/>
          </a:xfrm>
        </p:spPr>
        <p:txBody>
          <a:bodyPr>
            <a:normAutofit/>
          </a:bodyPr>
          <a:lstStyle/>
          <a:p>
            <a:r>
              <a:rPr lang="en-US" sz="3200" dirty="0" smtClean="0"/>
              <a:t>THE END</a:t>
            </a:r>
            <a:endParaRPr lang="en-US" sz="3200" dirty="0"/>
          </a:p>
        </p:txBody>
      </p:sp>
      <p:sp>
        <p:nvSpPr>
          <p:cNvPr id="3" name="Content Placeholder 2"/>
          <p:cNvSpPr>
            <a:spLocks noGrp="1"/>
          </p:cNvSpPr>
          <p:nvPr>
            <p:ph idx="1"/>
          </p:nvPr>
        </p:nvSpPr>
        <p:spPr>
          <a:xfrm>
            <a:off x="762000" y="685799"/>
            <a:ext cx="7543800" cy="4899715"/>
          </a:xfrm>
        </p:spPr>
        <p:txBody>
          <a:bodyPr anchor="ctr">
            <a:normAutofit/>
          </a:bodyPr>
          <a:lstStyle/>
          <a:p>
            <a:pPr marL="0" indent="0" algn="ctr">
              <a:buNone/>
            </a:pPr>
            <a:r>
              <a:rPr lang="en-US" sz="4800" dirty="0" smtClean="0">
                <a:solidFill>
                  <a:srgbClr val="FF0000"/>
                </a:solidFill>
              </a:rPr>
              <a:t>Thank you!</a:t>
            </a:r>
          </a:p>
          <a:p>
            <a:pPr marL="0" indent="0" algn="ctr">
              <a:buNone/>
            </a:pPr>
            <a:r>
              <a:rPr lang="en-US" sz="4800" dirty="0" smtClean="0">
                <a:solidFill>
                  <a:srgbClr val="FF0000"/>
                </a:solidFill>
              </a:rPr>
              <a:t>Questions?</a:t>
            </a:r>
            <a:endParaRPr lang="en-US" sz="4800" dirty="0">
              <a:solidFill>
                <a:srgbClr val="FF0000"/>
              </a:solidFill>
            </a:endParaRPr>
          </a:p>
        </p:txBody>
      </p:sp>
    </p:spTree>
    <p:extLst>
      <p:ext uri="{BB962C8B-B14F-4D97-AF65-F5344CB8AC3E}">
        <p14:creationId xmlns:p14="http://schemas.microsoft.com/office/powerpoint/2010/main" val="30539713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b="1" dirty="0" smtClean="0"/>
              <a:t>Start thinking of regexes as subroutines</a:t>
            </a:r>
          </a:p>
          <a:p>
            <a:r>
              <a:rPr lang="en-US" sz="2000" b="1" dirty="0" smtClean="0"/>
              <a:t>Start thinking of each character as an instruction</a:t>
            </a:r>
          </a:p>
          <a:p>
            <a:r>
              <a:rPr lang="en-US" sz="2000" b="1" dirty="0" smtClean="0"/>
              <a:t>Start thinking of matching as code execution</a:t>
            </a:r>
            <a:endParaRPr lang="en-US" sz="2000" dirty="0" smtClean="0"/>
          </a:p>
          <a:p>
            <a:pPr lvl="1"/>
            <a:r>
              <a:rPr lang="en-US" sz="1800" dirty="0" smtClean="0"/>
              <a:t>Then </a:t>
            </a:r>
            <a:r>
              <a:rPr lang="en-US" sz="1800" dirty="0"/>
              <a:t>all you have to do is just to learn their programming language</a:t>
            </a:r>
          </a:p>
          <a:p>
            <a:pPr lvl="1"/>
            <a:r>
              <a:rPr lang="en-US" sz="1800" dirty="0"/>
              <a:t>A </a:t>
            </a:r>
            <a:r>
              <a:rPr lang="en-US" sz="1800" dirty="0" smtClean="0"/>
              <a:t>horrible and ugly </a:t>
            </a:r>
            <a:r>
              <a:rPr lang="en-US" sz="1800" dirty="0"/>
              <a:t>programming language</a:t>
            </a:r>
            <a:r>
              <a:rPr lang="en-US" sz="1800" dirty="0" smtClean="0"/>
              <a:t>.</a:t>
            </a:r>
          </a:p>
          <a:p>
            <a:pPr lvl="1"/>
            <a:r>
              <a:rPr lang="en-US" sz="1800" dirty="0" smtClean="0"/>
              <a:t>You can apply most of your existing programming skills to writing regexes</a:t>
            </a:r>
          </a:p>
          <a:p>
            <a:pPr lvl="1"/>
            <a:r>
              <a:rPr lang="en-US" sz="1800" dirty="0" smtClean="0"/>
              <a:t>You need to understand the execution model.</a:t>
            </a:r>
          </a:p>
          <a:p>
            <a:pPr lvl="1"/>
            <a:r>
              <a:rPr lang="en-US" sz="1800" dirty="0" smtClean="0"/>
              <a:t>Unfortunately they are not written in just one language, but in languages.</a:t>
            </a:r>
            <a:endParaRPr lang="en-US" sz="1800" dirty="0"/>
          </a:p>
          <a:p>
            <a:endParaRPr lang="en-US" sz="2000" dirty="0"/>
          </a:p>
        </p:txBody>
      </p:sp>
    </p:spTree>
    <p:extLst>
      <p:ext uri="{BB962C8B-B14F-4D97-AF65-F5344CB8AC3E}">
        <p14:creationId xmlns:p14="http://schemas.microsoft.com/office/powerpoint/2010/main" val="4244928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1600" dirty="0" smtClean="0"/>
              <a:t>Six major dialects – switching between them is like “jumping from ancient </a:t>
            </a:r>
            <a:r>
              <a:rPr lang="en-US" sz="1600" b="1" dirty="0" smtClean="0">
                <a:solidFill>
                  <a:srgbClr val="FF0000"/>
                </a:solidFill>
              </a:rPr>
              <a:t>Latin</a:t>
            </a:r>
            <a:r>
              <a:rPr lang="en-US" sz="1600" dirty="0" smtClean="0"/>
              <a:t> to modern </a:t>
            </a:r>
            <a:r>
              <a:rPr lang="en-US" sz="1600" b="1" dirty="0" smtClean="0">
                <a:solidFill>
                  <a:srgbClr val="FF0000"/>
                </a:solidFill>
              </a:rPr>
              <a:t>Klingon</a:t>
            </a:r>
            <a:r>
              <a:rPr lang="en-US" sz="1600" dirty="0" smtClean="0">
                <a:solidFill>
                  <a:schemeClr val="tx1"/>
                </a:solidFill>
              </a:rPr>
              <a:t>”</a:t>
            </a:r>
            <a:r>
              <a:rPr lang="en-US" sz="1600" dirty="0" smtClean="0"/>
              <a:t>.</a:t>
            </a:r>
            <a:endParaRPr lang="en-US" sz="1600" dirty="0"/>
          </a:p>
        </p:txBody>
      </p:sp>
      <p:pic>
        <p:nvPicPr>
          <p:cNvPr id="6" name="Picture 5" descr="Screen Shot 2014-03-23 at 18.43.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053" y="742992"/>
            <a:ext cx="5203194" cy="4465815"/>
          </a:xfrm>
          <a:prstGeom prst="rect">
            <a:avLst/>
          </a:prstGeom>
        </p:spPr>
      </p:pic>
    </p:spTree>
    <p:extLst>
      <p:ext uri="{BB962C8B-B14F-4D97-AF65-F5344CB8AC3E}">
        <p14:creationId xmlns:p14="http://schemas.microsoft.com/office/powerpoint/2010/main" val="42449282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182862"/>
            <a:ext cx="6781800" cy="989338"/>
          </a:xfrm>
        </p:spPr>
        <p:txBody>
          <a:bodyPr>
            <a:noAutofit/>
          </a:bodyPr>
          <a:lstStyle/>
          <a:p>
            <a:r>
              <a:rPr lang="en-US" sz="3200" dirty="0"/>
              <a:t>“Understanding and Using Regular Expressions” by Damian </a:t>
            </a:r>
            <a:r>
              <a:rPr lang="en-US" sz="3200" dirty="0" smtClean="0"/>
              <a:t>Conway</a:t>
            </a:r>
            <a:endParaRPr lang="en-US" sz="3200" dirty="0"/>
          </a:p>
        </p:txBody>
      </p:sp>
      <p:sp>
        <p:nvSpPr>
          <p:cNvPr id="3" name="Content Placeholder 2"/>
          <p:cNvSpPr>
            <a:spLocks noGrp="1"/>
          </p:cNvSpPr>
          <p:nvPr>
            <p:ph idx="1"/>
          </p:nvPr>
        </p:nvSpPr>
        <p:spPr>
          <a:xfrm>
            <a:off x="762000" y="428825"/>
            <a:ext cx="7543800" cy="4754038"/>
          </a:xfrm>
        </p:spPr>
        <p:txBody>
          <a:bodyPr anchor="t">
            <a:normAutofit/>
          </a:bodyPr>
          <a:lstStyle/>
          <a:p>
            <a:r>
              <a:rPr lang="en-US" sz="2000" dirty="0" smtClean="0"/>
              <a:t>First of all find out which dialect are you using most of the time and learn that one first!</a:t>
            </a:r>
          </a:p>
          <a:p>
            <a:endParaRPr lang="en-US" sz="2000" dirty="0" smtClean="0"/>
          </a:p>
          <a:p>
            <a:r>
              <a:rPr lang="en-US" sz="2000" dirty="0" smtClean="0"/>
              <a:t>One of the most practical problems ever – backslashes ‘\’!</a:t>
            </a:r>
          </a:p>
          <a:p>
            <a:pPr lvl="1"/>
            <a:r>
              <a:rPr lang="en-US" sz="1800" dirty="0" smtClean="0"/>
              <a:t>Most of the time when you are using a programming language you are using a dialect that doesn’t do much </a:t>
            </a:r>
            <a:r>
              <a:rPr lang="en-US" sz="1800" dirty="0" err="1" smtClean="0"/>
              <a:t>backslashing</a:t>
            </a:r>
            <a:r>
              <a:rPr lang="en-US" sz="1800" dirty="0" smtClean="0"/>
              <a:t>. But when you go into </a:t>
            </a:r>
            <a:r>
              <a:rPr lang="en-US" sz="1800" dirty="0"/>
              <a:t>your editor, </a:t>
            </a:r>
            <a:r>
              <a:rPr lang="en-US" sz="1800" dirty="0" err="1"/>
              <a:t>Emacs</a:t>
            </a:r>
            <a:r>
              <a:rPr lang="en-US" sz="1800" dirty="0"/>
              <a:t>/</a:t>
            </a:r>
            <a:r>
              <a:rPr lang="en-US" sz="1800" dirty="0" smtClean="0"/>
              <a:t>Vim, and do a search there will be backslashes everywhere. If you are having trouble using your editor, try putting in extra backslashes. In your editor, most of the meta syntax, like repetition, need a backslash.</a:t>
            </a:r>
            <a:endParaRPr lang="en-US" sz="1800" dirty="0"/>
          </a:p>
        </p:txBody>
      </p:sp>
    </p:spTree>
    <p:extLst>
      <p:ext uri="{BB962C8B-B14F-4D97-AF65-F5344CB8AC3E}">
        <p14:creationId xmlns:p14="http://schemas.microsoft.com/office/powerpoint/2010/main" val="3000787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Newsprint.thmx</Template>
  <TotalTime>946</TotalTime>
  <Words>3470</Words>
  <Application>Microsoft Macintosh PowerPoint</Application>
  <PresentationFormat>On-screen Show (4:3)</PresentationFormat>
  <Paragraphs>398</Paragraphs>
  <Slides>63</Slides>
  <Notes>26</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Newsprint</vt:lpstr>
      <vt:lpstr>QCon 2014 Highlights</vt:lpstr>
      <vt:lpstr>PowerPoint Presentation</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“Understanding and Using Regular Expressions” by Damian Conway</vt:lpstr>
      <vt:lpstr>PowerPoint Presentation</vt:lpstr>
      <vt:lpstr>“Life, The Universe, and Everything” by Damian Conway </vt:lpstr>
      <vt:lpstr>“Life, The Universe, and Everything” by Damian Conway </vt:lpstr>
      <vt:lpstr>“Life, The Universe, and Everything” by Damian Conway </vt:lpstr>
      <vt:lpstr>“Life, The Universe, and Everything” by Damian Conway </vt:lpstr>
      <vt:lpstr>“Life, The Universe, and Everything” by Damian Conway </vt:lpstr>
      <vt:lpstr>“Life, The Universe, and Everything” by Damian Conway </vt:lpstr>
      <vt:lpstr>“Life, The Universe, and Everything” by Damian Conway </vt:lpstr>
      <vt:lpstr>“Life, The Universe, and Everything” by Damian Conway </vt:lpstr>
      <vt:lpstr>“Life, The Universe, and Everything” by Damian Conway </vt:lpstr>
      <vt:lpstr>“Life, The Universe, and Everything” by Damian Conway </vt:lpstr>
      <vt:lpstr>“Life, The Universe, and Everything” by Damian Conway </vt:lpstr>
      <vt:lpstr>“Life, The Universe, and Everything” by Damian Conway </vt:lpstr>
      <vt:lpstr>PowerPoint Presentation</vt:lpstr>
      <vt:lpstr>“Fault Tolerance 101” by Joe Armstrong (Creator of Erlang)</vt:lpstr>
      <vt:lpstr>“Fault Tolerance 101” by Joe Armstrong (Creator of Erlang)</vt:lpstr>
      <vt:lpstr>“Fault Tolerance 101” by Joe Armstrong (Creator of Erlang)</vt:lpstr>
      <vt:lpstr>“Fault Tolerance 101” by Joe Armstrong (Creator of Erlang)</vt:lpstr>
      <vt:lpstr>“Fault Tolerance 101” by Joe Armstrong (Creator of Erlang)</vt:lpstr>
      <vt:lpstr>PowerPoint Presentation</vt:lpstr>
      <vt:lpstr>“Fault Tolerance Made Easy” by Uwe Friedrichsen</vt:lpstr>
      <vt:lpstr>“Fault Tolerance Made Easy” by Uwe Friedrichsen</vt:lpstr>
      <vt:lpstr>“Fault Tolerance Made Easy” by Uwe Friedrichsen</vt:lpstr>
      <vt:lpstr>“Fault Tolerance Made Easy” by Uwe Friedrichsen</vt:lpstr>
      <vt:lpstr>“Fault Tolerance Made Easy” by Uwe Friedrichsen</vt:lpstr>
      <vt:lpstr>“Fault Tolerance Made Easy” by Uwe Friedrichsen</vt:lpstr>
      <vt:lpstr>PowerPoint Presentation</vt:lpstr>
      <vt:lpstr>"Impossible Programs" by Tom Stuart</vt:lpstr>
      <vt:lpstr>"Impossible Programs" by Tom Stuart</vt:lpstr>
      <vt:lpstr>"Impossible Programs" by Tom Stuart</vt:lpstr>
      <vt:lpstr>"Impossible Programs" by Tom Stuart</vt:lpstr>
      <vt:lpstr>PowerPoint Presentation</vt:lpstr>
      <vt:lpstr>"A Big Data Arsenal for the 21st Century” by Matt Asay</vt:lpstr>
      <vt:lpstr>PowerPoint Presentation</vt:lpstr>
      <vt:lpstr>"What Every Hipster Should Know About Functional Reactive Programming" by Bodil Stokke</vt:lpstr>
      <vt:lpstr>PowerPoint Presentation</vt:lpstr>
      <vt:lpstr>"Lambdas &amp; Streams: Taking the Hard Work Out of Bulk Operations in Java SE 8" by Simon Ritter</vt:lpstr>
      <vt:lpstr>"Lambdas &amp; Streams: Taking the Hard Work Out of Bulk Operations in Java SE 8" by Simon Ritter</vt:lpstr>
      <vt:lpstr>References &amp; Resources</vt:lpstr>
      <vt:lpstr>References &amp; Resources</vt:lpstr>
      <vt:lpstr>THE END</vt:lpstr>
    </vt:vector>
  </TitlesOfParts>
  <Company>BBC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BBC</dc:creator>
  <cp:lastModifiedBy>Atanas Kuzmanov</cp:lastModifiedBy>
  <cp:revision>540</cp:revision>
  <dcterms:created xsi:type="dcterms:W3CDTF">2014-03-23T14:21:41Z</dcterms:created>
  <dcterms:modified xsi:type="dcterms:W3CDTF">2017-07-17T18:03:39Z</dcterms:modified>
</cp:coreProperties>
</file>